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4"/>
  </p:notesMasterIdLst>
  <p:sldIdLst>
    <p:sldId id="284" r:id="rId5"/>
    <p:sldId id="286" r:id="rId6"/>
    <p:sldId id="287" r:id="rId7"/>
    <p:sldId id="288" r:id="rId8"/>
    <p:sldId id="297" r:id="rId9"/>
    <p:sldId id="285" r:id="rId10"/>
    <p:sldId id="289" r:id="rId11"/>
    <p:sldId id="296" r:id="rId12"/>
    <p:sldId id="261" r:id="rId13"/>
    <p:sldId id="292" r:id="rId14"/>
    <p:sldId id="262" r:id="rId15"/>
    <p:sldId id="298" r:id="rId16"/>
    <p:sldId id="299" r:id="rId17"/>
    <p:sldId id="293" r:id="rId18"/>
    <p:sldId id="300" r:id="rId19"/>
    <p:sldId id="290" r:id="rId20"/>
    <p:sldId id="291" r:id="rId21"/>
    <p:sldId id="294" r:id="rId22"/>
    <p:sldId id="29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EBE8"/>
    <a:srgbClr val="E9C46A"/>
    <a:srgbClr val="97EFD3"/>
    <a:srgbClr val="F15574"/>
    <a:srgbClr val="F4EBE8"/>
    <a:srgbClr val="ECC4BF"/>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899" autoAdjust="0"/>
  </p:normalViewPr>
  <p:slideViewPr>
    <p:cSldViewPr snapToGrid="0" snapToObjects="1" showGuides="1">
      <p:cViewPr varScale="1">
        <p:scale>
          <a:sx n="70" d="100"/>
          <a:sy n="70" d="100"/>
        </p:scale>
        <p:origin x="1085" y="48"/>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11/7/2025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8.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p:txBody>
          <a:bodyPr/>
          <a:lstStyle/>
          <a:p>
            <a:r>
              <a:rPr lang="en-US" sz="4400" dirty="0"/>
              <a:t>Predicting Customer Lifetime Value (CLV) Using Python</a:t>
            </a:r>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p:txBody>
          <a:bodyPr/>
          <a:lstStyle/>
          <a:p>
            <a:r>
              <a:rPr lang="en-US" dirty="0"/>
              <a:t>Data-Driven Approach to Estimate Future Customer Spending</a:t>
            </a:r>
          </a:p>
        </p:txBody>
      </p:sp>
      <p:pic>
        <p:nvPicPr>
          <p:cNvPr id="37" name="Picture Placeholder 36">
            <a:extLst>
              <a:ext uri="{FF2B5EF4-FFF2-40B4-BE49-F238E27FC236}">
                <a16:creationId xmlns:a16="http://schemas.microsoft.com/office/drawing/2014/main" id="{A19A6DDD-C216-2AAD-4F19-4A7B5929202A}"/>
              </a:ext>
            </a:extLst>
          </p:cNvPr>
          <p:cNvPicPr>
            <a:picLocks noGrp="1" noChangeAspect="1"/>
          </p:cNvPicPr>
          <p:nvPr>
            <p:ph type="pic" sz="quarter" idx="10"/>
          </p:nvPr>
        </p:nvPicPr>
        <p:blipFill rotWithShape="1">
          <a:blip r:embed="rId2"/>
          <a:srcRect t="-9915" b="-10568"/>
          <a:stretch>
            <a:fillRect/>
          </a:stretch>
        </p:blipFill>
        <p:spPr>
          <a:xfrm>
            <a:off x="6096000" y="1485900"/>
            <a:ext cx="4985407" cy="3505200"/>
          </a:xfrm>
        </p:spPr>
      </p:pic>
      <p:sp>
        <p:nvSpPr>
          <p:cNvPr id="2" name="Rectangle 1">
            <a:extLst>
              <a:ext uri="{FF2B5EF4-FFF2-40B4-BE49-F238E27FC236}">
                <a16:creationId xmlns:a16="http://schemas.microsoft.com/office/drawing/2014/main" id="{D8AAECA6-E165-D29B-8B31-73EE3F7228F6}"/>
              </a:ext>
            </a:extLst>
          </p:cNvPr>
          <p:cNvSpPr/>
          <p:nvPr/>
        </p:nvSpPr>
        <p:spPr>
          <a:xfrm>
            <a:off x="468086" y="4991100"/>
            <a:ext cx="3995057" cy="15838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latin typeface="+mj-lt"/>
                <a:cs typeface="Calibri"/>
              </a:rPr>
              <a:t>Presented</a:t>
            </a:r>
            <a:r>
              <a:rPr lang="en-IN" spc="-105" dirty="0">
                <a:solidFill>
                  <a:schemeClr val="tx1"/>
                </a:solidFill>
                <a:latin typeface="+mj-lt"/>
                <a:cs typeface="Calibri"/>
              </a:rPr>
              <a:t> </a:t>
            </a:r>
            <a:r>
              <a:rPr lang="en-IN" spc="-25" dirty="0">
                <a:solidFill>
                  <a:schemeClr val="tx1"/>
                </a:solidFill>
                <a:latin typeface="+mj-lt"/>
                <a:cs typeface="Calibri"/>
              </a:rPr>
              <a:t>By: </a:t>
            </a:r>
            <a:br>
              <a:rPr lang="en-IN" spc="-25" dirty="0">
                <a:solidFill>
                  <a:schemeClr val="tx1"/>
                </a:solidFill>
                <a:latin typeface="+mj-lt"/>
                <a:cs typeface="Calibri"/>
              </a:rPr>
            </a:br>
            <a:r>
              <a:rPr lang="en-IN" dirty="0">
                <a:solidFill>
                  <a:schemeClr val="tx1"/>
                </a:solidFill>
                <a:latin typeface="+mj-lt"/>
                <a:cs typeface="Calibri"/>
              </a:rPr>
              <a:t>2023BCS109</a:t>
            </a:r>
            <a:r>
              <a:rPr lang="en-IN" spc="10" dirty="0">
                <a:solidFill>
                  <a:schemeClr val="tx1"/>
                </a:solidFill>
                <a:latin typeface="+mj-lt"/>
                <a:cs typeface="Calibri"/>
              </a:rPr>
              <a:t> </a:t>
            </a:r>
            <a:r>
              <a:rPr lang="en-IN" spc="-10" dirty="0">
                <a:solidFill>
                  <a:schemeClr val="tx1"/>
                </a:solidFill>
                <a:latin typeface="+mj-lt"/>
                <a:cs typeface="Calibri"/>
              </a:rPr>
              <a:t>Pruthviraj</a:t>
            </a:r>
            <a:r>
              <a:rPr lang="en-IN" spc="-25" dirty="0">
                <a:solidFill>
                  <a:schemeClr val="tx1"/>
                </a:solidFill>
                <a:latin typeface="+mj-lt"/>
                <a:cs typeface="Calibri"/>
              </a:rPr>
              <a:t> </a:t>
            </a:r>
            <a:r>
              <a:rPr lang="en-IN" spc="-10" dirty="0">
                <a:solidFill>
                  <a:schemeClr val="tx1"/>
                </a:solidFill>
                <a:latin typeface="+mj-lt"/>
                <a:cs typeface="Calibri"/>
              </a:rPr>
              <a:t>Jadhav </a:t>
            </a:r>
            <a:r>
              <a:rPr lang="en-IN" dirty="0">
                <a:solidFill>
                  <a:schemeClr val="tx1"/>
                </a:solidFill>
                <a:latin typeface="+mj-lt"/>
                <a:cs typeface="Calibri"/>
              </a:rPr>
              <a:t>2023BCS101</a:t>
            </a:r>
            <a:r>
              <a:rPr lang="en-IN" spc="385" dirty="0">
                <a:solidFill>
                  <a:schemeClr val="tx1"/>
                </a:solidFill>
                <a:latin typeface="+mj-lt"/>
                <a:cs typeface="Calibri"/>
              </a:rPr>
              <a:t> </a:t>
            </a:r>
            <a:r>
              <a:rPr lang="en-IN" dirty="0">
                <a:solidFill>
                  <a:schemeClr val="tx1"/>
                </a:solidFill>
                <a:latin typeface="+mj-lt"/>
                <a:cs typeface="Calibri"/>
              </a:rPr>
              <a:t>Krishna</a:t>
            </a:r>
            <a:r>
              <a:rPr lang="en-IN" spc="-35" dirty="0">
                <a:solidFill>
                  <a:schemeClr val="tx1"/>
                </a:solidFill>
                <a:latin typeface="+mj-lt"/>
                <a:cs typeface="Calibri"/>
              </a:rPr>
              <a:t> </a:t>
            </a:r>
            <a:r>
              <a:rPr lang="en-IN" spc="-10" dirty="0">
                <a:solidFill>
                  <a:schemeClr val="tx1"/>
                </a:solidFill>
                <a:latin typeface="+mj-lt"/>
                <a:cs typeface="Calibri"/>
              </a:rPr>
              <a:t>Kalyan</a:t>
            </a:r>
            <a:endParaRPr lang="en-IN" dirty="0">
              <a:solidFill>
                <a:schemeClr val="tx1"/>
              </a:solidFill>
              <a:latin typeface="+mj-lt"/>
              <a:cs typeface="Calibri"/>
            </a:endParaRPr>
          </a:p>
          <a:p>
            <a:pPr algn="ctr"/>
            <a:endParaRPr lang="en-IN" dirty="0">
              <a:solidFill>
                <a:schemeClr val="tx1"/>
              </a:solidFill>
            </a:endParaRPr>
          </a:p>
        </p:txBody>
      </p:sp>
      <p:sp>
        <p:nvSpPr>
          <p:cNvPr id="4" name="Rectangle 3">
            <a:extLst>
              <a:ext uri="{FF2B5EF4-FFF2-40B4-BE49-F238E27FC236}">
                <a16:creationId xmlns:a16="http://schemas.microsoft.com/office/drawing/2014/main" id="{5F66F584-4297-F633-BA92-096F4A2362A4}"/>
              </a:ext>
            </a:extLst>
          </p:cNvPr>
          <p:cNvSpPr/>
          <p:nvPr/>
        </p:nvSpPr>
        <p:spPr>
          <a:xfrm>
            <a:off x="8752114" y="5192486"/>
            <a:ext cx="2971800" cy="11321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cs typeface="Calibri"/>
              </a:rPr>
              <a:t>Under</a:t>
            </a:r>
            <a:r>
              <a:rPr lang="en-US" spc="-45" dirty="0">
                <a:solidFill>
                  <a:schemeClr val="tx1"/>
                </a:solidFill>
                <a:cs typeface="Calibri"/>
              </a:rPr>
              <a:t> </a:t>
            </a:r>
            <a:r>
              <a:rPr lang="en-US" dirty="0">
                <a:solidFill>
                  <a:schemeClr val="tx1"/>
                </a:solidFill>
                <a:cs typeface="Calibri"/>
              </a:rPr>
              <a:t>the</a:t>
            </a:r>
            <a:r>
              <a:rPr lang="en-US" spc="-25" dirty="0">
                <a:solidFill>
                  <a:schemeClr val="tx1"/>
                </a:solidFill>
                <a:cs typeface="Calibri"/>
              </a:rPr>
              <a:t> </a:t>
            </a:r>
            <a:r>
              <a:rPr lang="en-US" dirty="0">
                <a:solidFill>
                  <a:schemeClr val="tx1"/>
                </a:solidFill>
                <a:cs typeface="Calibri"/>
              </a:rPr>
              <a:t>Guidance</a:t>
            </a:r>
            <a:r>
              <a:rPr lang="en-US" spc="-45" dirty="0">
                <a:solidFill>
                  <a:schemeClr val="tx1"/>
                </a:solidFill>
                <a:cs typeface="Calibri"/>
              </a:rPr>
              <a:t> </a:t>
            </a:r>
            <a:r>
              <a:rPr lang="en-US" spc="-25" dirty="0">
                <a:solidFill>
                  <a:schemeClr val="tx1"/>
                </a:solidFill>
                <a:cs typeface="Calibri"/>
              </a:rPr>
              <a:t>of: </a:t>
            </a:r>
            <a:br>
              <a:rPr lang="en-US" spc="-25" dirty="0">
                <a:solidFill>
                  <a:schemeClr val="tx1"/>
                </a:solidFill>
                <a:cs typeface="Calibri"/>
              </a:rPr>
            </a:br>
            <a:r>
              <a:rPr lang="en-US" spc="-25" dirty="0">
                <a:solidFill>
                  <a:schemeClr val="tx1"/>
                </a:solidFill>
                <a:cs typeface="Calibri"/>
              </a:rPr>
              <a:t> </a:t>
            </a:r>
            <a:r>
              <a:rPr lang="en-US" spc="-10" dirty="0">
                <a:solidFill>
                  <a:schemeClr val="tx1"/>
                </a:solidFill>
                <a:cs typeface="Calibri"/>
              </a:rPr>
              <a:t>Prof. Amit Nandedkar</a:t>
            </a:r>
            <a:r>
              <a:rPr lang="en-US" spc="-95" dirty="0">
                <a:solidFill>
                  <a:schemeClr val="tx1"/>
                </a:solidFill>
                <a:cs typeface="Calibri"/>
              </a:rPr>
              <a:t> </a:t>
            </a:r>
            <a:r>
              <a:rPr lang="en-US" spc="-25" dirty="0">
                <a:solidFill>
                  <a:schemeClr val="tx1"/>
                </a:solidFill>
                <a:cs typeface="Calibri"/>
              </a:rPr>
              <a:t>Sir</a:t>
            </a:r>
            <a:endParaRPr lang="en-US" dirty="0">
              <a:solidFill>
                <a:schemeClr val="tx1"/>
              </a:solidFill>
              <a:cs typeface="Calibri"/>
            </a:endParaRPr>
          </a:p>
          <a:p>
            <a:endParaRPr lang="en-IN" dirty="0"/>
          </a:p>
        </p:txBody>
      </p:sp>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DB732-6FD3-D0DA-92AF-1D7A68E3A3EE}"/>
              </a:ext>
            </a:extLst>
          </p:cNvPr>
          <p:cNvSpPr>
            <a:spLocks noGrp="1"/>
          </p:cNvSpPr>
          <p:nvPr>
            <p:ph type="title"/>
          </p:nvPr>
        </p:nvSpPr>
        <p:spPr/>
        <p:txBody>
          <a:bodyPr/>
          <a:lstStyle/>
          <a:p>
            <a:r>
              <a:rPr lang="en-US" dirty="0"/>
              <a:t>Data Set Overview</a:t>
            </a:r>
          </a:p>
        </p:txBody>
      </p:sp>
      <p:sp>
        <p:nvSpPr>
          <p:cNvPr id="13" name="Text Placeholder 12">
            <a:extLst>
              <a:ext uri="{FF2B5EF4-FFF2-40B4-BE49-F238E27FC236}">
                <a16:creationId xmlns:a16="http://schemas.microsoft.com/office/drawing/2014/main" id="{986D0EB4-87A1-9926-18A9-F1A65DC20A57}"/>
              </a:ext>
            </a:extLst>
          </p:cNvPr>
          <p:cNvSpPr>
            <a:spLocks noGrp="1"/>
          </p:cNvSpPr>
          <p:nvPr>
            <p:ph type="body" idx="1"/>
          </p:nvPr>
        </p:nvSpPr>
        <p:spPr/>
        <p:txBody>
          <a:bodyPr/>
          <a:lstStyle/>
          <a:p>
            <a:r>
              <a:rPr lang="en-IN" sz="1400" b="1" dirty="0"/>
              <a:t>Sources:</a:t>
            </a:r>
            <a:endParaRPr lang="en-IN" sz="1400" dirty="0"/>
          </a:p>
          <a:p>
            <a:r>
              <a:rPr lang="en-IN" sz="1400" dirty="0"/>
              <a:t>Online Retail Dataset (UCI ML Repository)</a:t>
            </a:r>
          </a:p>
          <a:p>
            <a:r>
              <a:rPr lang="en-IN" sz="1400" dirty="0"/>
              <a:t>E-commerce Transactions Data (Kaggle)</a:t>
            </a:r>
          </a:p>
        </p:txBody>
      </p:sp>
      <p:sp>
        <p:nvSpPr>
          <p:cNvPr id="20" name="Content Placeholder 19">
            <a:extLst>
              <a:ext uri="{FF2B5EF4-FFF2-40B4-BE49-F238E27FC236}">
                <a16:creationId xmlns:a16="http://schemas.microsoft.com/office/drawing/2014/main" id="{77B26A88-F289-88EA-E384-570C7CF8B589}"/>
              </a:ext>
            </a:extLst>
          </p:cNvPr>
          <p:cNvSpPr>
            <a:spLocks noGrp="1"/>
          </p:cNvSpPr>
          <p:nvPr>
            <p:ph sz="half" idx="2"/>
          </p:nvPr>
        </p:nvSpPr>
        <p:spPr>
          <a:xfrm>
            <a:off x="4752836" y="2001911"/>
            <a:ext cx="6408671" cy="1330189"/>
          </a:xfrm>
        </p:spPr>
        <p:txBody>
          <a:bodyPr/>
          <a:lstStyle/>
          <a:p>
            <a:pPr indent="0">
              <a:buNone/>
            </a:pPr>
            <a:r>
              <a:rPr lang="en-US" dirty="0"/>
              <a:t>It is a transnational data set which contains all the transactions occurring between 01/12/2010 and 09/12/2011 for a UK-based and registered non-store online retail. The company mainly sells unique all-occasion gifts. Many customers of the company are wholesalers.</a:t>
            </a:r>
          </a:p>
        </p:txBody>
      </p:sp>
      <p:sp>
        <p:nvSpPr>
          <p:cNvPr id="15" name="Text Placeholder 14">
            <a:extLst>
              <a:ext uri="{FF2B5EF4-FFF2-40B4-BE49-F238E27FC236}">
                <a16:creationId xmlns:a16="http://schemas.microsoft.com/office/drawing/2014/main" id="{E309F894-D6ED-3B69-812A-EDD9C07D6D35}"/>
              </a:ext>
            </a:extLst>
          </p:cNvPr>
          <p:cNvSpPr>
            <a:spLocks noGrp="1"/>
          </p:cNvSpPr>
          <p:nvPr>
            <p:ph type="body" sz="quarter" idx="3"/>
          </p:nvPr>
        </p:nvSpPr>
        <p:spPr/>
        <p:txBody>
          <a:bodyPr/>
          <a:lstStyle/>
          <a:p>
            <a:r>
              <a:rPr lang="en-US" dirty="0"/>
              <a:t>It contains 8 columns:</a:t>
            </a:r>
          </a:p>
        </p:txBody>
      </p:sp>
      <p:sp>
        <p:nvSpPr>
          <p:cNvPr id="21" name="Content Placeholder 20">
            <a:extLst>
              <a:ext uri="{FF2B5EF4-FFF2-40B4-BE49-F238E27FC236}">
                <a16:creationId xmlns:a16="http://schemas.microsoft.com/office/drawing/2014/main" id="{4A6AD7D6-3293-B4C1-4263-E02BE31B4FF8}"/>
              </a:ext>
            </a:extLst>
          </p:cNvPr>
          <p:cNvSpPr>
            <a:spLocks noGrp="1"/>
          </p:cNvSpPr>
          <p:nvPr>
            <p:ph sz="half" idx="13"/>
          </p:nvPr>
        </p:nvSpPr>
        <p:spPr>
          <a:xfrm>
            <a:off x="4752836" y="4038907"/>
            <a:ext cx="4292019" cy="1330189"/>
          </a:xfrm>
        </p:spPr>
        <p:txBody>
          <a:bodyPr/>
          <a:lstStyle/>
          <a:p>
            <a:pPr indent="0">
              <a:buNone/>
            </a:pPr>
            <a:r>
              <a:rPr lang="en-US" dirty="0" err="1"/>
              <a:t>InvoiceNo</a:t>
            </a:r>
            <a:r>
              <a:rPr lang="en-US" dirty="0"/>
              <a:t>, </a:t>
            </a:r>
            <a:r>
              <a:rPr lang="en-US" dirty="0" err="1"/>
              <a:t>StockCode</a:t>
            </a:r>
            <a:r>
              <a:rPr lang="en-US" dirty="0"/>
              <a:t>, Description, Quantity, </a:t>
            </a:r>
            <a:r>
              <a:rPr lang="en-US" dirty="0" err="1"/>
              <a:t>InvoiceDate</a:t>
            </a:r>
            <a:r>
              <a:rPr lang="en-US" dirty="0"/>
              <a:t>, UnitPrice, </a:t>
            </a:r>
            <a:r>
              <a:rPr lang="en-US" dirty="0" err="1"/>
              <a:t>CustomerID</a:t>
            </a:r>
            <a:r>
              <a:rPr lang="en-US" dirty="0"/>
              <a:t>, Country</a:t>
            </a:r>
          </a:p>
        </p:txBody>
      </p:sp>
      <p:sp>
        <p:nvSpPr>
          <p:cNvPr id="29" name="Slide Number Placeholder 28">
            <a:extLst>
              <a:ext uri="{FF2B5EF4-FFF2-40B4-BE49-F238E27FC236}">
                <a16:creationId xmlns:a16="http://schemas.microsoft.com/office/drawing/2014/main" id="{3322B0EB-0749-E394-7D78-05C325473050}"/>
              </a:ext>
            </a:extLst>
          </p:cNvPr>
          <p:cNvSpPr>
            <a:spLocks noGrp="1"/>
          </p:cNvSpPr>
          <p:nvPr>
            <p:ph type="sldNum" sz="quarter" idx="12"/>
          </p:nvPr>
        </p:nvSpPr>
        <p:spPr/>
        <p:txBody>
          <a:bodyPr/>
          <a:lstStyle/>
          <a:p>
            <a:fld id="{8D0AFDD5-844D-364D-8AEC-50CF4D36D55D}" type="slidenum">
              <a:rPr lang="en-US" smtClean="0"/>
              <a:pPr/>
              <a:t>10</a:t>
            </a:fld>
            <a:endParaRPr lang="en-US" dirty="0"/>
          </a:p>
        </p:txBody>
      </p:sp>
      <p:sp>
        <p:nvSpPr>
          <p:cNvPr id="28" name="Footer Placeholder 27">
            <a:extLst>
              <a:ext uri="{FF2B5EF4-FFF2-40B4-BE49-F238E27FC236}">
                <a16:creationId xmlns:a16="http://schemas.microsoft.com/office/drawing/2014/main" id="{36FE9B74-96B4-4C88-49C9-E2D42BDCD20D}"/>
              </a:ext>
            </a:extLst>
          </p:cNvPr>
          <p:cNvSpPr>
            <a:spLocks noGrp="1"/>
          </p:cNvSpPr>
          <p:nvPr>
            <p:ph type="ftr" sz="quarter" idx="11"/>
          </p:nvPr>
        </p:nvSpPr>
        <p:spPr/>
        <p:txBody>
          <a:bodyPr/>
          <a:lstStyle/>
          <a:p>
            <a:r>
              <a:rPr lang="en-US" dirty="0"/>
              <a:t>Presentation title</a:t>
            </a:r>
          </a:p>
        </p:txBody>
      </p:sp>
      <p:sp>
        <p:nvSpPr>
          <p:cNvPr id="27" name="Date Placeholder 26">
            <a:extLst>
              <a:ext uri="{FF2B5EF4-FFF2-40B4-BE49-F238E27FC236}">
                <a16:creationId xmlns:a16="http://schemas.microsoft.com/office/drawing/2014/main" id="{8A78422D-0122-1218-F0A5-9EF64D22D921}"/>
              </a:ext>
            </a:extLst>
          </p:cNvPr>
          <p:cNvSpPr>
            <a:spLocks noGrp="1"/>
          </p:cNvSpPr>
          <p:nvPr>
            <p:ph type="dt" sz="half" idx="10"/>
          </p:nvPr>
        </p:nvSpPr>
        <p:spPr/>
        <p:txBody>
          <a:bodyPr/>
          <a:lstStyle/>
          <a:p>
            <a:r>
              <a:rPr lang="en-US" dirty="0"/>
              <a:t>20XX</a:t>
            </a:r>
          </a:p>
        </p:txBody>
      </p:sp>
    </p:spTree>
    <p:extLst>
      <p:ext uri="{BB962C8B-B14F-4D97-AF65-F5344CB8AC3E}">
        <p14:creationId xmlns:p14="http://schemas.microsoft.com/office/powerpoint/2010/main" val="1646725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8C7540E-B0E4-8988-0AC7-7E0E7DD8192E}"/>
              </a:ext>
            </a:extLst>
          </p:cNvPr>
          <p:cNvSpPr>
            <a:spLocks noGrp="1"/>
          </p:cNvSpPr>
          <p:nvPr>
            <p:ph type="title"/>
          </p:nvPr>
        </p:nvSpPr>
        <p:spPr>
          <a:xfrm>
            <a:off x="574547" y="512064"/>
            <a:ext cx="10898995" cy="1014984"/>
          </a:xfrm>
        </p:spPr>
        <p:txBody>
          <a:bodyPr/>
          <a:lstStyle/>
          <a:p>
            <a:r>
              <a:rPr lang="en-US" sz="4000" dirty="0">
                <a:latin typeface="Century Gothic" panose="020B0502020202020204" pitchFamily="34" charset="0"/>
              </a:rPr>
              <a:t>Data Cleaning &amp; Analysis of cleaned data</a:t>
            </a:r>
            <a:endParaRPr lang="en-US" sz="4000" dirty="0"/>
          </a:p>
        </p:txBody>
      </p:sp>
      <p:sp>
        <p:nvSpPr>
          <p:cNvPr id="4" name="Slide Number Placeholder 3">
            <a:extLst>
              <a:ext uri="{FF2B5EF4-FFF2-40B4-BE49-F238E27FC236}">
                <a16:creationId xmlns:a16="http://schemas.microsoft.com/office/drawing/2014/main" id="{C36F3D20-2309-63AE-98EC-B0B390129228}"/>
              </a:ext>
            </a:extLst>
          </p:cNvPr>
          <p:cNvSpPr>
            <a:spLocks noGrp="1"/>
          </p:cNvSpPr>
          <p:nvPr>
            <p:ph type="sldNum" sz="quarter" idx="12"/>
          </p:nvPr>
        </p:nvSpPr>
        <p:spPr/>
        <p:txBody>
          <a:bodyPr/>
          <a:lstStyle/>
          <a:p>
            <a:fld id="{8D0AFDD5-844D-364D-8AEC-50CF4D36D55D}" type="slidenum">
              <a:rPr lang="en-US" smtClean="0"/>
              <a:t>11</a:t>
            </a:fld>
            <a:endParaRPr lang="en-US" dirty="0"/>
          </a:p>
        </p:txBody>
      </p:sp>
      <p:sp>
        <p:nvSpPr>
          <p:cNvPr id="3" name="Footer Placeholder 2">
            <a:extLst>
              <a:ext uri="{FF2B5EF4-FFF2-40B4-BE49-F238E27FC236}">
                <a16:creationId xmlns:a16="http://schemas.microsoft.com/office/drawing/2014/main" id="{5D99E0B8-E907-B063-5006-1AC4BB8FC787}"/>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7F9A2F75-9D02-3ED8-071B-99FC210DE10A}"/>
              </a:ext>
            </a:extLst>
          </p:cNvPr>
          <p:cNvSpPr>
            <a:spLocks noGrp="1"/>
          </p:cNvSpPr>
          <p:nvPr>
            <p:ph type="dt" sz="half" idx="10"/>
          </p:nvPr>
        </p:nvSpPr>
        <p:spPr/>
        <p:txBody>
          <a:bodyPr/>
          <a:lstStyle/>
          <a:p>
            <a:r>
              <a:rPr lang="en-US" dirty="0"/>
              <a:t>20XX</a:t>
            </a:r>
          </a:p>
        </p:txBody>
      </p:sp>
      <p:sp>
        <p:nvSpPr>
          <p:cNvPr id="5" name="TextBox 4">
            <a:extLst>
              <a:ext uri="{FF2B5EF4-FFF2-40B4-BE49-F238E27FC236}">
                <a16:creationId xmlns:a16="http://schemas.microsoft.com/office/drawing/2014/main" id="{7115E995-5653-BAAA-86C9-80089BD4A5A0}"/>
              </a:ext>
            </a:extLst>
          </p:cNvPr>
          <p:cNvSpPr txBox="1"/>
          <p:nvPr/>
        </p:nvSpPr>
        <p:spPr>
          <a:xfrm>
            <a:off x="0" y="59417"/>
            <a:ext cx="3396343" cy="369332"/>
          </a:xfrm>
          <a:prstGeom prst="rect">
            <a:avLst/>
          </a:prstGeom>
          <a:noFill/>
        </p:spPr>
        <p:txBody>
          <a:bodyPr wrap="square" rtlCol="0">
            <a:spAutoFit/>
          </a:bodyPr>
          <a:lstStyle/>
          <a:p>
            <a:r>
              <a:rPr lang="en-US" b="1" dirty="0"/>
              <a:t>Taking useful out of it_</a:t>
            </a:r>
            <a:endParaRPr lang="en-IN" b="1" dirty="0"/>
          </a:p>
        </p:txBody>
      </p:sp>
      <p:sp>
        <p:nvSpPr>
          <p:cNvPr id="8" name="TextBox 7">
            <a:extLst>
              <a:ext uri="{FF2B5EF4-FFF2-40B4-BE49-F238E27FC236}">
                <a16:creationId xmlns:a16="http://schemas.microsoft.com/office/drawing/2014/main" id="{CA3A93FA-9AA4-63BB-49DC-89D3417EEE4C}"/>
              </a:ext>
            </a:extLst>
          </p:cNvPr>
          <p:cNvSpPr txBox="1"/>
          <p:nvPr/>
        </p:nvSpPr>
        <p:spPr>
          <a:xfrm>
            <a:off x="130629" y="1523609"/>
            <a:ext cx="5649685" cy="369332"/>
          </a:xfrm>
          <a:prstGeom prst="rect">
            <a:avLst/>
          </a:prstGeom>
          <a:noFill/>
        </p:spPr>
        <p:txBody>
          <a:bodyPr wrap="square" rtlCol="0">
            <a:spAutoFit/>
          </a:bodyPr>
          <a:lstStyle/>
          <a:p>
            <a:r>
              <a:rPr lang="en-US" dirty="0">
                <a:cs typeface="Calibri"/>
              </a:rPr>
              <a:t>Imported</a:t>
            </a:r>
            <a:r>
              <a:rPr lang="en-US" spc="-60" dirty="0">
                <a:cs typeface="Calibri"/>
              </a:rPr>
              <a:t> </a:t>
            </a:r>
            <a:r>
              <a:rPr lang="en-US" dirty="0">
                <a:cs typeface="Calibri"/>
              </a:rPr>
              <a:t>raw</a:t>
            </a:r>
            <a:r>
              <a:rPr lang="en-US" spc="-70" dirty="0">
                <a:cs typeface="Calibri"/>
              </a:rPr>
              <a:t> </a:t>
            </a:r>
            <a:r>
              <a:rPr lang="en-US" dirty="0">
                <a:cs typeface="Calibri"/>
              </a:rPr>
              <a:t>transactional</a:t>
            </a:r>
            <a:r>
              <a:rPr lang="en-US" spc="-65" dirty="0">
                <a:cs typeface="Calibri"/>
              </a:rPr>
              <a:t> </a:t>
            </a:r>
            <a:r>
              <a:rPr lang="en-US" spc="-20" dirty="0">
                <a:cs typeface="Calibri"/>
              </a:rPr>
              <a:t>data </a:t>
            </a:r>
            <a:r>
              <a:rPr lang="en-US" dirty="0">
                <a:cs typeface="Calibri"/>
              </a:rPr>
              <a:t>(data.csv)</a:t>
            </a:r>
            <a:r>
              <a:rPr lang="en-US" spc="-45" dirty="0">
                <a:cs typeface="Calibri"/>
              </a:rPr>
              <a:t> </a:t>
            </a:r>
            <a:r>
              <a:rPr lang="en-US" dirty="0">
                <a:cs typeface="Calibri"/>
              </a:rPr>
              <a:t>with</a:t>
            </a:r>
            <a:r>
              <a:rPr lang="en-US" spc="-60" dirty="0">
                <a:cs typeface="Calibri"/>
              </a:rPr>
              <a:t> </a:t>
            </a:r>
            <a:r>
              <a:rPr lang="en-US" b="1" dirty="0">
                <a:cs typeface="Calibri"/>
              </a:rPr>
              <a:t>541,909</a:t>
            </a:r>
            <a:r>
              <a:rPr lang="en-US" b="1" spc="-50" dirty="0">
                <a:cs typeface="Calibri"/>
              </a:rPr>
              <a:t> </a:t>
            </a:r>
            <a:r>
              <a:rPr lang="en-US" b="1" spc="-10" dirty="0">
                <a:cs typeface="Calibri"/>
              </a:rPr>
              <a:t>records</a:t>
            </a:r>
            <a:r>
              <a:rPr lang="en-US" spc="-10" dirty="0">
                <a:cs typeface="Calibri"/>
              </a:rPr>
              <a:t>.</a:t>
            </a:r>
            <a:endParaRPr lang="en-IN" dirty="0"/>
          </a:p>
        </p:txBody>
      </p:sp>
      <p:pic>
        <p:nvPicPr>
          <p:cNvPr id="13" name="Graphic 12">
            <a:extLst>
              <a:ext uri="{FF2B5EF4-FFF2-40B4-BE49-F238E27FC236}">
                <a16:creationId xmlns:a16="http://schemas.microsoft.com/office/drawing/2014/main" id="{05AE4042-CD7C-9D90-D0B2-2E1F8534224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2036" y="2066151"/>
            <a:ext cx="6807928" cy="4161542"/>
          </a:xfrm>
          <a:prstGeom prst="rect">
            <a:avLst/>
          </a:prstGeom>
        </p:spPr>
      </p:pic>
    </p:spTree>
    <p:extLst>
      <p:ext uri="{BB962C8B-B14F-4D97-AF65-F5344CB8AC3E}">
        <p14:creationId xmlns:p14="http://schemas.microsoft.com/office/powerpoint/2010/main" val="201102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13"/>
                                        </p:tgtEl>
                                        <p:attrNameLst>
                                          <p:attrName>ppt_w</p:attrName>
                                        </p:attrNameLst>
                                      </p:cBhvr>
                                      <p:tavLst>
                                        <p:tav tm="0">
                                          <p:val>
                                            <p:strVal val="ppt_w"/>
                                          </p:val>
                                        </p:tav>
                                        <p:tav tm="100000">
                                          <p:val>
                                            <p:fltVal val="0"/>
                                          </p:val>
                                        </p:tav>
                                      </p:tavLst>
                                    </p:anim>
                                    <p:anim calcmode="lin" valueType="num">
                                      <p:cBhvr>
                                        <p:cTn id="7" dur="500"/>
                                        <p:tgtEl>
                                          <p:spTgt spid="13"/>
                                        </p:tgtEl>
                                        <p:attrNameLst>
                                          <p:attrName>ppt_h</p:attrName>
                                        </p:attrNameLst>
                                      </p:cBhvr>
                                      <p:tavLst>
                                        <p:tav tm="0">
                                          <p:val>
                                            <p:strVal val="ppt_h"/>
                                          </p:val>
                                        </p:tav>
                                        <p:tav tm="100000">
                                          <p:val>
                                            <p:fltVal val="0"/>
                                          </p:val>
                                        </p:tav>
                                      </p:tavLst>
                                    </p:anim>
                                    <p:animEffect transition="out" filter="fade">
                                      <p:cBhvr>
                                        <p:cTn id="8" dur="500"/>
                                        <p:tgtEl>
                                          <p:spTgt spid="13"/>
                                        </p:tgtEl>
                                      </p:cBhvr>
                                    </p:animEffect>
                                    <p:set>
                                      <p:cBhvr>
                                        <p:cTn id="9"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a:extLst>
            <a:ext uri="{FF2B5EF4-FFF2-40B4-BE49-F238E27FC236}">
              <a16:creationId xmlns:a16="http://schemas.microsoft.com/office/drawing/2014/main" id="{1409AC98-B6C7-F549-B790-8F642CBFA0A7}"/>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9D475943-62D3-D321-99AF-12D2EA1CE9BB}"/>
              </a:ext>
            </a:extLst>
          </p:cNvPr>
          <p:cNvSpPr>
            <a:spLocks noGrp="1"/>
          </p:cNvSpPr>
          <p:nvPr>
            <p:ph type="title"/>
          </p:nvPr>
        </p:nvSpPr>
        <p:spPr>
          <a:xfrm>
            <a:off x="574547" y="512064"/>
            <a:ext cx="10898995" cy="1014984"/>
          </a:xfrm>
        </p:spPr>
        <p:txBody>
          <a:bodyPr/>
          <a:lstStyle/>
          <a:p>
            <a:r>
              <a:rPr lang="en-US" sz="4000" dirty="0">
                <a:latin typeface="Century Gothic" panose="020B0502020202020204" pitchFamily="34" charset="0"/>
              </a:rPr>
              <a:t>Data Cleaning &amp; Analysis of cleaned data</a:t>
            </a:r>
            <a:endParaRPr lang="en-US" sz="4000" dirty="0"/>
          </a:p>
        </p:txBody>
      </p:sp>
      <p:sp>
        <p:nvSpPr>
          <p:cNvPr id="4" name="Slide Number Placeholder 3">
            <a:extLst>
              <a:ext uri="{FF2B5EF4-FFF2-40B4-BE49-F238E27FC236}">
                <a16:creationId xmlns:a16="http://schemas.microsoft.com/office/drawing/2014/main" id="{6D28E7C9-EC8F-1B23-3BED-434ABBC5DF2A}"/>
              </a:ext>
            </a:extLst>
          </p:cNvPr>
          <p:cNvSpPr>
            <a:spLocks noGrp="1"/>
          </p:cNvSpPr>
          <p:nvPr>
            <p:ph type="sldNum" sz="quarter" idx="12"/>
          </p:nvPr>
        </p:nvSpPr>
        <p:spPr/>
        <p:txBody>
          <a:bodyPr/>
          <a:lstStyle/>
          <a:p>
            <a:fld id="{8D0AFDD5-844D-364D-8AEC-50CF4D36D55D}" type="slidenum">
              <a:rPr lang="en-US" smtClean="0"/>
              <a:t>12</a:t>
            </a:fld>
            <a:endParaRPr lang="en-US" dirty="0"/>
          </a:p>
        </p:txBody>
      </p:sp>
      <p:sp>
        <p:nvSpPr>
          <p:cNvPr id="3" name="Footer Placeholder 2">
            <a:extLst>
              <a:ext uri="{FF2B5EF4-FFF2-40B4-BE49-F238E27FC236}">
                <a16:creationId xmlns:a16="http://schemas.microsoft.com/office/drawing/2014/main" id="{E363D968-AF0A-FBD7-1128-15ED66F4D222}"/>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6AB15669-DB91-C419-0A79-6CC77F104EC2}"/>
              </a:ext>
            </a:extLst>
          </p:cNvPr>
          <p:cNvSpPr>
            <a:spLocks noGrp="1"/>
          </p:cNvSpPr>
          <p:nvPr>
            <p:ph type="dt" sz="half" idx="10"/>
          </p:nvPr>
        </p:nvSpPr>
        <p:spPr/>
        <p:txBody>
          <a:bodyPr/>
          <a:lstStyle/>
          <a:p>
            <a:r>
              <a:rPr lang="en-US" dirty="0"/>
              <a:t>20XX</a:t>
            </a:r>
          </a:p>
        </p:txBody>
      </p:sp>
      <p:sp>
        <p:nvSpPr>
          <p:cNvPr id="5" name="TextBox 4">
            <a:extLst>
              <a:ext uri="{FF2B5EF4-FFF2-40B4-BE49-F238E27FC236}">
                <a16:creationId xmlns:a16="http://schemas.microsoft.com/office/drawing/2014/main" id="{581F1496-F3ED-31A2-57F8-FE3BE09478DF}"/>
              </a:ext>
            </a:extLst>
          </p:cNvPr>
          <p:cNvSpPr txBox="1"/>
          <p:nvPr/>
        </p:nvSpPr>
        <p:spPr>
          <a:xfrm>
            <a:off x="0" y="59417"/>
            <a:ext cx="3396343" cy="369332"/>
          </a:xfrm>
          <a:prstGeom prst="rect">
            <a:avLst/>
          </a:prstGeom>
          <a:noFill/>
        </p:spPr>
        <p:txBody>
          <a:bodyPr wrap="square" rtlCol="0">
            <a:spAutoFit/>
          </a:bodyPr>
          <a:lstStyle/>
          <a:p>
            <a:r>
              <a:rPr lang="en-US" b="1" dirty="0"/>
              <a:t>Taking useful out of it_</a:t>
            </a:r>
            <a:endParaRPr lang="en-IN" b="1" dirty="0"/>
          </a:p>
        </p:txBody>
      </p:sp>
      <p:sp>
        <p:nvSpPr>
          <p:cNvPr id="8" name="TextBox 7">
            <a:extLst>
              <a:ext uri="{FF2B5EF4-FFF2-40B4-BE49-F238E27FC236}">
                <a16:creationId xmlns:a16="http://schemas.microsoft.com/office/drawing/2014/main" id="{B21A173E-6F55-D3E9-58DA-A0075CD7444C}"/>
              </a:ext>
            </a:extLst>
          </p:cNvPr>
          <p:cNvSpPr txBox="1"/>
          <p:nvPr/>
        </p:nvSpPr>
        <p:spPr>
          <a:xfrm>
            <a:off x="574547" y="3741928"/>
            <a:ext cx="9951213" cy="1200329"/>
          </a:xfrm>
          <a:prstGeom prst="rect">
            <a:avLst/>
          </a:prstGeom>
          <a:noFill/>
        </p:spPr>
        <p:txBody>
          <a:bodyPr wrap="square" rtlCol="0">
            <a:spAutoFit/>
          </a:bodyPr>
          <a:lstStyle/>
          <a:p>
            <a:r>
              <a:rPr lang="en-IN" dirty="0"/>
              <a:t>Removed missing </a:t>
            </a:r>
            <a:r>
              <a:rPr lang="en-IN" dirty="0" err="1"/>
              <a:t>CustomerID</a:t>
            </a:r>
            <a:r>
              <a:rPr lang="en-IN" dirty="0"/>
              <a:t> values: removed rows with missing </a:t>
            </a:r>
            <a:r>
              <a:rPr lang="en-IN" dirty="0" err="1"/>
              <a:t>CustomerID</a:t>
            </a:r>
            <a:br>
              <a:rPr lang="en-IN" dirty="0"/>
            </a:br>
            <a:r>
              <a:rPr lang="en-IN" dirty="0"/>
              <a:t>Converted timestamps: </a:t>
            </a:r>
            <a:r>
              <a:rPr lang="en-US" spc="-10" dirty="0">
                <a:cs typeface="Calibri"/>
              </a:rPr>
              <a:t>Converted</a:t>
            </a:r>
            <a:r>
              <a:rPr lang="en-US" spc="-65" dirty="0">
                <a:cs typeface="Calibri"/>
              </a:rPr>
              <a:t> </a:t>
            </a:r>
            <a:r>
              <a:rPr lang="en-US" b="1" dirty="0" err="1">
                <a:cs typeface="Calibri"/>
              </a:rPr>
              <a:t>InvoiceDate</a:t>
            </a:r>
            <a:r>
              <a:rPr lang="en-US" b="1" spc="285" dirty="0">
                <a:cs typeface="Calibri"/>
              </a:rPr>
              <a:t> </a:t>
            </a:r>
            <a:r>
              <a:rPr lang="en-US" dirty="0">
                <a:cs typeface="Calibri"/>
              </a:rPr>
              <a:t>into</a:t>
            </a:r>
            <a:r>
              <a:rPr lang="en-US" spc="-55" dirty="0">
                <a:cs typeface="Calibri"/>
              </a:rPr>
              <a:t> </a:t>
            </a:r>
            <a:r>
              <a:rPr lang="en-US" spc="-10" dirty="0">
                <a:cs typeface="Calibri"/>
              </a:rPr>
              <a:t>proper </a:t>
            </a:r>
            <a:r>
              <a:rPr lang="en-US" dirty="0">
                <a:cs typeface="Calibri"/>
              </a:rPr>
              <a:t>datetime</a:t>
            </a:r>
            <a:r>
              <a:rPr lang="en-US" spc="-35" dirty="0">
                <a:cs typeface="Calibri"/>
              </a:rPr>
              <a:t> </a:t>
            </a:r>
            <a:r>
              <a:rPr lang="en-US" dirty="0">
                <a:cs typeface="Calibri"/>
              </a:rPr>
              <a:t>format</a:t>
            </a:r>
            <a:r>
              <a:rPr lang="en-US" spc="-55" dirty="0">
                <a:cs typeface="Calibri"/>
              </a:rPr>
              <a:t> </a:t>
            </a:r>
            <a:r>
              <a:rPr lang="en-US" dirty="0">
                <a:cs typeface="Calibri"/>
              </a:rPr>
              <a:t>for</a:t>
            </a:r>
            <a:r>
              <a:rPr lang="en-US" spc="-40" dirty="0">
                <a:cs typeface="Calibri"/>
              </a:rPr>
              <a:t> </a:t>
            </a:r>
            <a:r>
              <a:rPr lang="en-US" spc="-20" dirty="0">
                <a:cs typeface="Calibri"/>
              </a:rPr>
              <a:t>time-based </a:t>
            </a:r>
            <a:r>
              <a:rPr lang="en-US" spc="-10" dirty="0">
                <a:cs typeface="Calibri"/>
              </a:rPr>
              <a:t>analysis.</a:t>
            </a:r>
            <a:br>
              <a:rPr lang="en-IN" dirty="0"/>
            </a:br>
            <a:r>
              <a:rPr lang="en-IN" dirty="0"/>
              <a:t>Created </a:t>
            </a:r>
            <a:r>
              <a:rPr lang="en-IN" dirty="0" err="1"/>
              <a:t>TotalSales</a:t>
            </a:r>
            <a:r>
              <a:rPr lang="en-IN" dirty="0"/>
              <a:t> column: </a:t>
            </a:r>
            <a:r>
              <a:rPr lang="en-US" spc="-10" dirty="0">
                <a:cs typeface="Calibri"/>
              </a:rPr>
              <a:t>Created</a:t>
            </a:r>
            <a:r>
              <a:rPr lang="en-US" spc="-25" dirty="0">
                <a:cs typeface="Calibri"/>
              </a:rPr>
              <a:t> </a:t>
            </a:r>
            <a:r>
              <a:rPr lang="en-US" dirty="0">
                <a:cs typeface="Calibri"/>
              </a:rPr>
              <a:t>a</a:t>
            </a:r>
            <a:r>
              <a:rPr lang="en-US" spc="-35" dirty="0">
                <a:cs typeface="Calibri"/>
              </a:rPr>
              <a:t> </a:t>
            </a:r>
            <a:r>
              <a:rPr lang="en-US" dirty="0">
                <a:cs typeface="Calibri"/>
              </a:rPr>
              <a:t>new</a:t>
            </a:r>
            <a:r>
              <a:rPr lang="en-US" spc="-30" dirty="0">
                <a:cs typeface="Calibri"/>
              </a:rPr>
              <a:t> </a:t>
            </a:r>
            <a:r>
              <a:rPr lang="en-US" dirty="0">
                <a:cs typeface="Calibri"/>
              </a:rPr>
              <a:t>feature</a:t>
            </a:r>
            <a:r>
              <a:rPr lang="en-US" spc="365" dirty="0">
                <a:cs typeface="Calibri"/>
              </a:rPr>
              <a:t> </a:t>
            </a:r>
            <a:r>
              <a:rPr lang="en-US" b="1" u="sng" spc="-20" dirty="0" err="1">
                <a:uFill>
                  <a:solidFill>
                    <a:srgbClr val="000000"/>
                  </a:solidFill>
                </a:uFill>
                <a:cs typeface="Calibri"/>
              </a:rPr>
              <a:t>TotalSales</a:t>
            </a:r>
            <a:r>
              <a:rPr lang="en-US" b="1" u="sng" spc="-70" dirty="0">
                <a:uFill>
                  <a:solidFill>
                    <a:srgbClr val="000000"/>
                  </a:solidFill>
                </a:uFill>
                <a:cs typeface="Calibri"/>
              </a:rPr>
              <a:t> </a:t>
            </a:r>
            <a:r>
              <a:rPr lang="en-US" b="1" u="sng" spc="-50" dirty="0">
                <a:uFill>
                  <a:solidFill>
                    <a:srgbClr val="000000"/>
                  </a:solidFill>
                </a:uFill>
                <a:cs typeface="Calibri"/>
              </a:rPr>
              <a:t>=</a:t>
            </a:r>
            <a:r>
              <a:rPr lang="en-US" b="1" spc="-50" dirty="0">
                <a:cs typeface="Calibri"/>
              </a:rPr>
              <a:t> </a:t>
            </a:r>
            <a:r>
              <a:rPr lang="en-US" b="1" u="sng" dirty="0">
                <a:uFill>
                  <a:solidFill>
                    <a:srgbClr val="000000"/>
                  </a:solidFill>
                </a:uFill>
                <a:cs typeface="Calibri"/>
              </a:rPr>
              <a:t>Quantity</a:t>
            </a:r>
            <a:r>
              <a:rPr lang="en-US" b="1" u="sng" spc="-45" dirty="0">
                <a:uFill>
                  <a:solidFill>
                    <a:srgbClr val="000000"/>
                  </a:solidFill>
                </a:uFill>
                <a:cs typeface="Calibri"/>
              </a:rPr>
              <a:t> </a:t>
            </a:r>
            <a:r>
              <a:rPr lang="en-US" b="1" u="sng" dirty="0">
                <a:uFill>
                  <a:solidFill>
                    <a:srgbClr val="000000"/>
                  </a:solidFill>
                </a:uFill>
                <a:cs typeface="Calibri"/>
              </a:rPr>
              <a:t>×</a:t>
            </a:r>
            <a:r>
              <a:rPr lang="en-US" b="1" u="sng" spc="390" dirty="0">
                <a:uFill>
                  <a:solidFill>
                    <a:srgbClr val="000000"/>
                  </a:solidFill>
                </a:uFill>
                <a:cs typeface="Calibri"/>
              </a:rPr>
              <a:t> </a:t>
            </a:r>
            <a:r>
              <a:rPr lang="en-US" b="1" u="sng" dirty="0">
                <a:uFill>
                  <a:solidFill>
                    <a:srgbClr val="000000"/>
                  </a:solidFill>
                </a:uFill>
                <a:cs typeface="Calibri"/>
              </a:rPr>
              <a:t>UnitPrice</a:t>
            </a:r>
            <a:r>
              <a:rPr lang="en-US" b="1" spc="-35" dirty="0">
                <a:cs typeface="Calibri"/>
              </a:rPr>
              <a:t> </a:t>
            </a:r>
            <a:r>
              <a:rPr lang="en-US" dirty="0">
                <a:cs typeface="Calibri"/>
              </a:rPr>
              <a:t>for</a:t>
            </a:r>
            <a:r>
              <a:rPr lang="en-US" spc="-20" dirty="0">
                <a:cs typeface="Calibri"/>
              </a:rPr>
              <a:t> </a:t>
            </a:r>
            <a:r>
              <a:rPr lang="en-US" spc="-10" dirty="0">
                <a:cs typeface="Calibri"/>
              </a:rPr>
              <a:t>revenue </a:t>
            </a:r>
            <a:r>
              <a:rPr lang="en-US" dirty="0">
                <a:cs typeface="Calibri"/>
              </a:rPr>
              <a:t>per</a:t>
            </a:r>
            <a:r>
              <a:rPr lang="en-US" spc="-10" dirty="0">
                <a:cs typeface="Calibri"/>
              </a:rPr>
              <a:t> transaction.</a:t>
            </a:r>
            <a:endParaRPr lang="en-US" dirty="0">
              <a:cs typeface="Calibri"/>
            </a:endParaRPr>
          </a:p>
          <a:p>
            <a:endParaRPr lang="en-US" dirty="0">
              <a:cs typeface="Calibri"/>
            </a:endParaRPr>
          </a:p>
        </p:txBody>
      </p:sp>
      <p:pic>
        <p:nvPicPr>
          <p:cNvPr id="9" name="Picture 8">
            <a:extLst>
              <a:ext uri="{FF2B5EF4-FFF2-40B4-BE49-F238E27FC236}">
                <a16:creationId xmlns:a16="http://schemas.microsoft.com/office/drawing/2014/main" id="{3A2C7188-E7F7-3963-AF00-F6325C30686B}"/>
              </a:ext>
            </a:extLst>
          </p:cNvPr>
          <p:cNvPicPr>
            <a:picLocks noChangeAspect="1"/>
          </p:cNvPicPr>
          <p:nvPr/>
        </p:nvPicPr>
        <p:blipFill>
          <a:blip r:embed="rId2"/>
          <a:stretch>
            <a:fillRect/>
          </a:stretch>
        </p:blipFill>
        <p:spPr>
          <a:xfrm>
            <a:off x="574547" y="2026523"/>
            <a:ext cx="7074538" cy="1312415"/>
          </a:xfrm>
          <a:prstGeom prst="rect">
            <a:avLst/>
          </a:prstGeom>
        </p:spPr>
      </p:pic>
    </p:spTree>
    <p:extLst>
      <p:ext uri="{BB962C8B-B14F-4D97-AF65-F5344CB8AC3E}">
        <p14:creationId xmlns:p14="http://schemas.microsoft.com/office/powerpoint/2010/main" val="737443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a:extLst>
            <a:ext uri="{FF2B5EF4-FFF2-40B4-BE49-F238E27FC236}">
              <a16:creationId xmlns:a16="http://schemas.microsoft.com/office/drawing/2014/main" id="{2DC585E7-59FA-828F-433A-00473F3B81F7}"/>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0A01AF35-9198-14E2-0DFA-5EE940889AFA}"/>
              </a:ext>
            </a:extLst>
          </p:cNvPr>
          <p:cNvSpPr>
            <a:spLocks noGrp="1"/>
          </p:cNvSpPr>
          <p:nvPr>
            <p:ph type="title"/>
          </p:nvPr>
        </p:nvSpPr>
        <p:spPr>
          <a:xfrm>
            <a:off x="574547" y="512064"/>
            <a:ext cx="10898995" cy="1014984"/>
          </a:xfrm>
        </p:spPr>
        <p:txBody>
          <a:bodyPr/>
          <a:lstStyle/>
          <a:p>
            <a:r>
              <a:rPr lang="en-US" sz="4000" dirty="0">
                <a:latin typeface="Century Gothic" panose="020B0502020202020204" pitchFamily="34" charset="0"/>
              </a:rPr>
              <a:t>Data Cleaning &amp; Analysis of cleaned data</a:t>
            </a:r>
            <a:endParaRPr lang="en-US" sz="4000" dirty="0"/>
          </a:p>
        </p:txBody>
      </p:sp>
      <p:sp>
        <p:nvSpPr>
          <p:cNvPr id="4" name="Slide Number Placeholder 3">
            <a:extLst>
              <a:ext uri="{FF2B5EF4-FFF2-40B4-BE49-F238E27FC236}">
                <a16:creationId xmlns:a16="http://schemas.microsoft.com/office/drawing/2014/main" id="{6B8956E1-C473-CA28-D610-7086C9906762}"/>
              </a:ext>
            </a:extLst>
          </p:cNvPr>
          <p:cNvSpPr>
            <a:spLocks noGrp="1"/>
          </p:cNvSpPr>
          <p:nvPr>
            <p:ph type="sldNum" sz="quarter" idx="12"/>
          </p:nvPr>
        </p:nvSpPr>
        <p:spPr/>
        <p:txBody>
          <a:bodyPr/>
          <a:lstStyle/>
          <a:p>
            <a:fld id="{8D0AFDD5-844D-364D-8AEC-50CF4D36D55D}" type="slidenum">
              <a:rPr lang="en-US" smtClean="0"/>
              <a:t>13</a:t>
            </a:fld>
            <a:endParaRPr lang="en-US" dirty="0"/>
          </a:p>
        </p:txBody>
      </p:sp>
      <p:sp>
        <p:nvSpPr>
          <p:cNvPr id="3" name="Footer Placeholder 2">
            <a:extLst>
              <a:ext uri="{FF2B5EF4-FFF2-40B4-BE49-F238E27FC236}">
                <a16:creationId xmlns:a16="http://schemas.microsoft.com/office/drawing/2014/main" id="{176B0452-0E81-50F3-191A-1747D3D19EC6}"/>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53D24357-5061-36FC-F72D-F904D6A032F6}"/>
              </a:ext>
            </a:extLst>
          </p:cNvPr>
          <p:cNvSpPr>
            <a:spLocks noGrp="1"/>
          </p:cNvSpPr>
          <p:nvPr>
            <p:ph type="dt" sz="half" idx="10"/>
          </p:nvPr>
        </p:nvSpPr>
        <p:spPr/>
        <p:txBody>
          <a:bodyPr/>
          <a:lstStyle/>
          <a:p>
            <a:r>
              <a:rPr lang="en-US" dirty="0"/>
              <a:t>20XX</a:t>
            </a:r>
          </a:p>
        </p:txBody>
      </p:sp>
      <p:sp>
        <p:nvSpPr>
          <p:cNvPr id="5" name="TextBox 4">
            <a:extLst>
              <a:ext uri="{FF2B5EF4-FFF2-40B4-BE49-F238E27FC236}">
                <a16:creationId xmlns:a16="http://schemas.microsoft.com/office/drawing/2014/main" id="{D20EEA84-5443-8360-7B84-80CB37067A32}"/>
              </a:ext>
            </a:extLst>
          </p:cNvPr>
          <p:cNvSpPr txBox="1"/>
          <p:nvPr/>
        </p:nvSpPr>
        <p:spPr>
          <a:xfrm>
            <a:off x="0" y="59417"/>
            <a:ext cx="3396343" cy="369332"/>
          </a:xfrm>
          <a:prstGeom prst="rect">
            <a:avLst/>
          </a:prstGeom>
          <a:noFill/>
        </p:spPr>
        <p:txBody>
          <a:bodyPr wrap="square" rtlCol="0">
            <a:spAutoFit/>
          </a:bodyPr>
          <a:lstStyle/>
          <a:p>
            <a:r>
              <a:rPr lang="en-US" b="1" dirty="0"/>
              <a:t>Taking useful out of it_</a:t>
            </a:r>
            <a:endParaRPr lang="en-IN" b="1" dirty="0"/>
          </a:p>
        </p:txBody>
      </p:sp>
      <p:sp>
        <p:nvSpPr>
          <p:cNvPr id="8" name="TextBox 7">
            <a:extLst>
              <a:ext uri="{FF2B5EF4-FFF2-40B4-BE49-F238E27FC236}">
                <a16:creationId xmlns:a16="http://schemas.microsoft.com/office/drawing/2014/main" id="{C10C1878-7364-B0F6-3147-27A196B773DB}"/>
              </a:ext>
            </a:extLst>
          </p:cNvPr>
          <p:cNvSpPr txBox="1"/>
          <p:nvPr/>
        </p:nvSpPr>
        <p:spPr>
          <a:xfrm>
            <a:off x="130629" y="1523609"/>
            <a:ext cx="7630885" cy="369332"/>
          </a:xfrm>
          <a:prstGeom prst="rect">
            <a:avLst/>
          </a:prstGeom>
          <a:noFill/>
        </p:spPr>
        <p:txBody>
          <a:bodyPr wrap="square" rtlCol="0">
            <a:spAutoFit/>
          </a:bodyPr>
          <a:lstStyle/>
          <a:p>
            <a:r>
              <a:rPr lang="en-US" dirty="0">
                <a:cs typeface="Calibri"/>
              </a:rPr>
              <a:t>Final</a:t>
            </a:r>
            <a:r>
              <a:rPr lang="en-US" spc="-40" dirty="0">
                <a:cs typeface="Calibri"/>
              </a:rPr>
              <a:t> </a:t>
            </a:r>
            <a:r>
              <a:rPr lang="en-US" dirty="0">
                <a:cs typeface="Calibri"/>
              </a:rPr>
              <a:t>dataset:</a:t>
            </a:r>
            <a:r>
              <a:rPr lang="en-US" spc="-50" dirty="0">
                <a:cs typeface="Calibri"/>
              </a:rPr>
              <a:t> </a:t>
            </a:r>
            <a:r>
              <a:rPr lang="en-US" b="1" dirty="0">
                <a:cs typeface="Calibri"/>
              </a:rPr>
              <a:t>406,829</a:t>
            </a:r>
            <a:r>
              <a:rPr lang="en-US" b="1" spc="-40" dirty="0">
                <a:cs typeface="Calibri"/>
              </a:rPr>
              <a:t> </a:t>
            </a:r>
            <a:r>
              <a:rPr lang="en-US" b="1" spc="-10" dirty="0">
                <a:cs typeface="Calibri"/>
              </a:rPr>
              <a:t>valid </a:t>
            </a:r>
            <a:r>
              <a:rPr lang="en-US" b="1" dirty="0">
                <a:cs typeface="Calibri"/>
              </a:rPr>
              <a:t>transactions</a:t>
            </a:r>
            <a:r>
              <a:rPr lang="en-US" b="1" spc="-40" dirty="0">
                <a:cs typeface="Calibri"/>
              </a:rPr>
              <a:t> </a:t>
            </a:r>
            <a:r>
              <a:rPr lang="en-US" dirty="0">
                <a:cs typeface="Calibri"/>
              </a:rPr>
              <a:t>across</a:t>
            </a:r>
            <a:r>
              <a:rPr lang="en-US" spc="-65" dirty="0">
                <a:cs typeface="Calibri"/>
              </a:rPr>
              <a:t> </a:t>
            </a:r>
            <a:r>
              <a:rPr lang="en-US" dirty="0">
                <a:cs typeface="Calibri"/>
              </a:rPr>
              <a:t>8</a:t>
            </a:r>
            <a:r>
              <a:rPr lang="en-US" spc="-35" dirty="0">
                <a:cs typeface="Calibri"/>
              </a:rPr>
              <a:t> </a:t>
            </a:r>
            <a:r>
              <a:rPr lang="en-US" spc="-10" dirty="0">
                <a:cs typeface="Calibri"/>
              </a:rPr>
              <a:t>features</a:t>
            </a:r>
            <a:r>
              <a:rPr lang="en-US" spc="-30" dirty="0">
                <a:cs typeface="Calibri"/>
              </a:rPr>
              <a:t> </a:t>
            </a:r>
            <a:r>
              <a:rPr lang="en-US" dirty="0">
                <a:cs typeface="Calibri"/>
              </a:rPr>
              <a:t>+</a:t>
            </a:r>
            <a:r>
              <a:rPr lang="en-US" spc="-35" dirty="0">
                <a:cs typeface="Calibri"/>
              </a:rPr>
              <a:t> </a:t>
            </a:r>
            <a:r>
              <a:rPr lang="en-US" spc="-50" dirty="0">
                <a:cs typeface="Calibri"/>
              </a:rPr>
              <a:t>1 </a:t>
            </a:r>
            <a:r>
              <a:rPr lang="en-US" dirty="0">
                <a:cs typeface="Calibri"/>
              </a:rPr>
              <a:t>derived</a:t>
            </a:r>
            <a:r>
              <a:rPr lang="en-US" spc="-60" dirty="0">
                <a:cs typeface="Calibri"/>
              </a:rPr>
              <a:t> </a:t>
            </a:r>
            <a:r>
              <a:rPr lang="en-US" spc="-10" dirty="0">
                <a:cs typeface="Calibri"/>
              </a:rPr>
              <a:t>feature.</a:t>
            </a:r>
            <a:endParaRPr lang="en-US" dirty="0">
              <a:cs typeface="Calibri"/>
            </a:endParaRPr>
          </a:p>
        </p:txBody>
      </p:sp>
      <p:pic>
        <p:nvPicPr>
          <p:cNvPr id="12" name="Content Placeholder 11">
            <a:extLst>
              <a:ext uri="{FF2B5EF4-FFF2-40B4-BE49-F238E27FC236}">
                <a16:creationId xmlns:a16="http://schemas.microsoft.com/office/drawing/2014/main" id="{77656E92-0F9C-69BE-B789-B13476A6D773}"/>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rcRect/>
          <a:stretch/>
        </p:blipFill>
        <p:spPr>
          <a:xfrm>
            <a:off x="2455736" y="2028177"/>
            <a:ext cx="6875400" cy="4237490"/>
          </a:xfrm>
        </p:spPr>
      </p:pic>
    </p:spTree>
    <p:extLst>
      <p:ext uri="{BB962C8B-B14F-4D97-AF65-F5344CB8AC3E}">
        <p14:creationId xmlns:p14="http://schemas.microsoft.com/office/powerpoint/2010/main" val="2279596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0CAC6-3968-4D63-A855-09547BB06588}"/>
              </a:ext>
            </a:extLst>
          </p:cNvPr>
          <p:cNvSpPr>
            <a:spLocks noGrp="1"/>
          </p:cNvSpPr>
          <p:nvPr>
            <p:ph type="title"/>
          </p:nvPr>
        </p:nvSpPr>
        <p:spPr/>
        <p:txBody>
          <a:bodyPr/>
          <a:lstStyle/>
          <a:p>
            <a:r>
              <a:rPr lang="en-US" dirty="0"/>
              <a:t>How we get there​</a:t>
            </a:r>
          </a:p>
        </p:txBody>
      </p:sp>
      <p:sp>
        <p:nvSpPr>
          <p:cNvPr id="3" name="Text Placeholder 2">
            <a:extLst>
              <a:ext uri="{FF2B5EF4-FFF2-40B4-BE49-F238E27FC236}">
                <a16:creationId xmlns:a16="http://schemas.microsoft.com/office/drawing/2014/main" id="{2629AC71-9ED4-FA59-D386-5BD9C585DC67}"/>
              </a:ext>
            </a:extLst>
          </p:cNvPr>
          <p:cNvSpPr>
            <a:spLocks noGrp="1"/>
          </p:cNvSpPr>
          <p:nvPr>
            <p:ph type="body" sz="quarter" idx="14"/>
          </p:nvPr>
        </p:nvSpPr>
        <p:spPr/>
        <p:txBody>
          <a:bodyPr/>
          <a:lstStyle/>
          <a:p>
            <a:r>
              <a:rPr lang="en-US" dirty="0"/>
              <a:t>Recency​</a:t>
            </a:r>
          </a:p>
        </p:txBody>
      </p:sp>
      <p:sp>
        <p:nvSpPr>
          <p:cNvPr id="6" name="Content Placeholder 5">
            <a:extLst>
              <a:ext uri="{FF2B5EF4-FFF2-40B4-BE49-F238E27FC236}">
                <a16:creationId xmlns:a16="http://schemas.microsoft.com/office/drawing/2014/main" id="{9E3F0E5B-65CB-787C-C52A-2038EEA09817}"/>
              </a:ext>
            </a:extLst>
          </p:cNvPr>
          <p:cNvSpPr>
            <a:spLocks noGrp="1"/>
          </p:cNvSpPr>
          <p:nvPr>
            <p:ph sz="half" idx="2"/>
          </p:nvPr>
        </p:nvSpPr>
        <p:spPr/>
        <p:txBody>
          <a:bodyPr/>
          <a:lstStyle/>
          <a:p>
            <a:r>
              <a:rPr lang="en-US" dirty="0"/>
              <a:t>R</a:t>
            </a:r>
            <a:br>
              <a:rPr lang="en-US" dirty="0"/>
            </a:br>
            <a:br>
              <a:rPr lang="en-US" dirty="0"/>
            </a:br>
            <a:r>
              <a:rPr lang="en-IN" dirty="0"/>
              <a:t>How recently a customer has made a purchase</a:t>
            </a:r>
            <a:r>
              <a:rPr lang="en-US" dirty="0"/>
              <a:t>​</a:t>
            </a:r>
            <a:br>
              <a:rPr lang="en-US" dirty="0"/>
            </a:br>
            <a:r>
              <a:rPr lang="en-US" dirty="0"/>
              <a:t>​</a:t>
            </a:r>
          </a:p>
          <a:p>
            <a:endParaRPr lang="en-US" dirty="0"/>
          </a:p>
        </p:txBody>
      </p:sp>
      <p:sp>
        <p:nvSpPr>
          <p:cNvPr id="4" name="Text Placeholder 3">
            <a:extLst>
              <a:ext uri="{FF2B5EF4-FFF2-40B4-BE49-F238E27FC236}">
                <a16:creationId xmlns:a16="http://schemas.microsoft.com/office/drawing/2014/main" id="{1E2CADAC-D2BA-2781-21DF-E36A2D898FA9}"/>
              </a:ext>
            </a:extLst>
          </p:cNvPr>
          <p:cNvSpPr>
            <a:spLocks noGrp="1"/>
          </p:cNvSpPr>
          <p:nvPr>
            <p:ph type="body" sz="quarter" idx="16"/>
          </p:nvPr>
        </p:nvSpPr>
        <p:spPr/>
        <p:txBody>
          <a:bodyPr/>
          <a:lstStyle/>
          <a:p>
            <a:r>
              <a:rPr lang="en-US" dirty="0"/>
              <a:t>Frequency</a:t>
            </a:r>
          </a:p>
        </p:txBody>
      </p:sp>
      <p:sp>
        <p:nvSpPr>
          <p:cNvPr id="7" name="Content Placeholder 6">
            <a:extLst>
              <a:ext uri="{FF2B5EF4-FFF2-40B4-BE49-F238E27FC236}">
                <a16:creationId xmlns:a16="http://schemas.microsoft.com/office/drawing/2014/main" id="{0750929C-496C-419D-93BC-D4ABBE462EF5}"/>
              </a:ext>
            </a:extLst>
          </p:cNvPr>
          <p:cNvSpPr>
            <a:spLocks noGrp="1"/>
          </p:cNvSpPr>
          <p:nvPr>
            <p:ph sz="half" idx="13"/>
          </p:nvPr>
        </p:nvSpPr>
        <p:spPr/>
        <p:txBody>
          <a:bodyPr/>
          <a:lstStyle/>
          <a:p>
            <a:r>
              <a:rPr lang="en-US" dirty="0"/>
              <a:t>F</a:t>
            </a:r>
            <a:br>
              <a:rPr lang="en-US" dirty="0"/>
            </a:br>
            <a:br>
              <a:rPr lang="en-US" dirty="0"/>
            </a:br>
            <a:r>
              <a:rPr lang="en-IN" dirty="0"/>
              <a:t>How often a customer makes a purchase</a:t>
            </a:r>
            <a:endParaRPr lang="en-US" dirty="0"/>
          </a:p>
        </p:txBody>
      </p:sp>
      <p:sp>
        <p:nvSpPr>
          <p:cNvPr id="5" name="Text Placeholder 4">
            <a:extLst>
              <a:ext uri="{FF2B5EF4-FFF2-40B4-BE49-F238E27FC236}">
                <a16:creationId xmlns:a16="http://schemas.microsoft.com/office/drawing/2014/main" id="{8E688B1D-28C5-C399-CA01-21BE7C5F1E51}"/>
              </a:ext>
            </a:extLst>
          </p:cNvPr>
          <p:cNvSpPr>
            <a:spLocks noGrp="1"/>
          </p:cNvSpPr>
          <p:nvPr>
            <p:ph type="body" sz="quarter" idx="19"/>
          </p:nvPr>
        </p:nvSpPr>
        <p:spPr/>
        <p:txBody>
          <a:bodyPr/>
          <a:lstStyle/>
          <a:p>
            <a:r>
              <a:rPr lang="en-US" dirty="0"/>
              <a:t>Monetary</a:t>
            </a:r>
          </a:p>
        </p:txBody>
      </p:sp>
      <p:sp>
        <p:nvSpPr>
          <p:cNvPr id="8" name="Content Placeholder 7">
            <a:extLst>
              <a:ext uri="{FF2B5EF4-FFF2-40B4-BE49-F238E27FC236}">
                <a16:creationId xmlns:a16="http://schemas.microsoft.com/office/drawing/2014/main" id="{ABC5E498-99B3-E3F4-A9B8-F11B4B9B0F27}"/>
              </a:ext>
            </a:extLst>
          </p:cNvPr>
          <p:cNvSpPr>
            <a:spLocks noGrp="1"/>
          </p:cNvSpPr>
          <p:nvPr>
            <p:ph sz="half" idx="20"/>
          </p:nvPr>
        </p:nvSpPr>
        <p:spPr/>
        <p:txBody>
          <a:bodyPr/>
          <a:lstStyle/>
          <a:p>
            <a:r>
              <a:rPr lang="en-US" dirty="0"/>
              <a:t>M</a:t>
            </a:r>
            <a:br>
              <a:rPr lang="en-US" dirty="0"/>
            </a:br>
            <a:br>
              <a:rPr lang="en-US" dirty="0"/>
            </a:br>
            <a:r>
              <a:rPr lang="en-IN" dirty="0"/>
              <a:t>Dollar value of the purchases</a:t>
            </a:r>
            <a:endParaRPr lang="en-US" dirty="0"/>
          </a:p>
        </p:txBody>
      </p:sp>
      <p:sp>
        <p:nvSpPr>
          <p:cNvPr id="32" name="Slide Number Placeholder 31">
            <a:extLst>
              <a:ext uri="{FF2B5EF4-FFF2-40B4-BE49-F238E27FC236}">
                <a16:creationId xmlns:a16="http://schemas.microsoft.com/office/drawing/2014/main" id="{25633612-F774-0CAE-9E5C-D01184B43E6F}"/>
              </a:ext>
            </a:extLst>
          </p:cNvPr>
          <p:cNvSpPr>
            <a:spLocks noGrp="1"/>
          </p:cNvSpPr>
          <p:nvPr>
            <p:ph type="sldNum" sz="quarter" idx="12"/>
          </p:nvPr>
        </p:nvSpPr>
        <p:spPr/>
        <p:txBody>
          <a:bodyPr/>
          <a:lstStyle/>
          <a:p>
            <a:fld id="{8D0AFDD5-844D-364D-8AEC-50CF4D36D55D}" type="slidenum">
              <a:rPr lang="en-US" smtClean="0"/>
              <a:pPr/>
              <a:t>14</a:t>
            </a:fld>
            <a:endParaRPr lang="en-US" dirty="0"/>
          </a:p>
        </p:txBody>
      </p:sp>
      <p:sp>
        <p:nvSpPr>
          <p:cNvPr id="31" name="Footer Placeholder 30">
            <a:extLst>
              <a:ext uri="{FF2B5EF4-FFF2-40B4-BE49-F238E27FC236}">
                <a16:creationId xmlns:a16="http://schemas.microsoft.com/office/drawing/2014/main" id="{C2B4FE06-34C7-A80C-5DBE-4F5168C9EBDC}"/>
              </a:ext>
            </a:extLst>
          </p:cNvPr>
          <p:cNvSpPr>
            <a:spLocks noGrp="1"/>
          </p:cNvSpPr>
          <p:nvPr>
            <p:ph type="ftr" sz="quarter" idx="11"/>
          </p:nvPr>
        </p:nvSpPr>
        <p:spPr/>
        <p:txBody>
          <a:bodyPr/>
          <a:lstStyle/>
          <a:p>
            <a:r>
              <a:rPr lang="en-US" dirty="0"/>
              <a:t>Presentation title</a:t>
            </a:r>
          </a:p>
        </p:txBody>
      </p:sp>
      <p:sp>
        <p:nvSpPr>
          <p:cNvPr id="30" name="Date Placeholder 29">
            <a:extLst>
              <a:ext uri="{FF2B5EF4-FFF2-40B4-BE49-F238E27FC236}">
                <a16:creationId xmlns:a16="http://schemas.microsoft.com/office/drawing/2014/main" id="{E227DBC0-C280-AC5C-C7A8-FF8D56C9DFE5}"/>
              </a:ext>
            </a:extLst>
          </p:cNvPr>
          <p:cNvSpPr>
            <a:spLocks noGrp="1"/>
          </p:cNvSpPr>
          <p:nvPr>
            <p:ph type="dt" sz="half" idx="10"/>
          </p:nvPr>
        </p:nvSpPr>
        <p:spPr/>
        <p:txBody>
          <a:bodyPr/>
          <a:lstStyle/>
          <a:p>
            <a:r>
              <a:rPr lang="en-US" dirty="0"/>
              <a:t>20XX</a:t>
            </a:r>
          </a:p>
        </p:txBody>
      </p:sp>
      <p:sp>
        <p:nvSpPr>
          <p:cNvPr id="9" name="TextBox 8">
            <a:extLst>
              <a:ext uri="{FF2B5EF4-FFF2-40B4-BE49-F238E27FC236}">
                <a16:creationId xmlns:a16="http://schemas.microsoft.com/office/drawing/2014/main" id="{B87D0C6D-77BC-C70F-1A75-FEF9A6DB789F}"/>
              </a:ext>
            </a:extLst>
          </p:cNvPr>
          <p:cNvSpPr txBox="1"/>
          <p:nvPr/>
        </p:nvSpPr>
        <p:spPr>
          <a:xfrm>
            <a:off x="685800" y="1485900"/>
            <a:ext cx="8224520" cy="369332"/>
          </a:xfrm>
          <a:prstGeom prst="rect">
            <a:avLst/>
          </a:prstGeom>
          <a:noFill/>
        </p:spPr>
        <p:txBody>
          <a:bodyPr wrap="square" rtlCol="0">
            <a:spAutoFit/>
          </a:bodyPr>
          <a:lstStyle/>
          <a:p>
            <a:r>
              <a:rPr lang="en-IN" dirty="0"/>
              <a:t>simple and effective methodology used in calculating customer value over a time frame is RFM_</a:t>
            </a:r>
          </a:p>
        </p:txBody>
      </p:sp>
    </p:spTree>
    <p:extLst>
      <p:ext uri="{BB962C8B-B14F-4D97-AF65-F5344CB8AC3E}">
        <p14:creationId xmlns:p14="http://schemas.microsoft.com/office/powerpoint/2010/main" val="30952453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936BF-F6A4-CBD7-D3DA-2188D1C534C1}"/>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FAFBD2F0-023A-A50E-4748-BF38E2C45C4A}"/>
              </a:ext>
            </a:extLst>
          </p:cNvPr>
          <p:cNvSpPr>
            <a:spLocks noGrp="1"/>
          </p:cNvSpPr>
          <p:nvPr>
            <p:ph type="body" sz="quarter" idx="14"/>
          </p:nvPr>
        </p:nvSpPr>
        <p:spPr/>
        <p:txBody>
          <a:bodyPr/>
          <a:lstStyle/>
          <a:p>
            <a:r>
              <a:rPr lang="en-US" sz="1400" u="sng" dirty="0"/>
              <a:t>calculating</a:t>
            </a:r>
            <a:br>
              <a:rPr lang="en-US" dirty="0"/>
            </a:br>
            <a:br>
              <a:rPr lang="en-US" dirty="0"/>
            </a:br>
            <a:br>
              <a:rPr lang="en-US" dirty="0"/>
            </a:br>
            <a:r>
              <a:rPr lang="en-US" dirty="0"/>
              <a:t>   Recency</a:t>
            </a:r>
            <a:br>
              <a:rPr lang="en-US" dirty="0"/>
            </a:br>
            <a:br>
              <a:rPr lang="en-US" dirty="0"/>
            </a:br>
            <a:br>
              <a:rPr lang="en-US" dirty="0"/>
            </a:br>
            <a:r>
              <a:rPr lang="en-US" dirty="0"/>
              <a:t>   Frequency</a:t>
            </a:r>
            <a:br>
              <a:rPr lang="en-US" dirty="0"/>
            </a:br>
            <a:br>
              <a:rPr lang="en-US" dirty="0"/>
            </a:br>
            <a:br>
              <a:rPr lang="en-US" dirty="0"/>
            </a:br>
            <a:r>
              <a:rPr lang="en-US" dirty="0"/>
              <a:t>   Monetary​</a:t>
            </a:r>
          </a:p>
        </p:txBody>
      </p:sp>
      <p:sp>
        <p:nvSpPr>
          <p:cNvPr id="32" name="Slide Number Placeholder 31">
            <a:extLst>
              <a:ext uri="{FF2B5EF4-FFF2-40B4-BE49-F238E27FC236}">
                <a16:creationId xmlns:a16="http://schemas.microsoft.com/office/drawing/2014/main" id="{47FD1742-9E0E-E143-9696-54B475CE5626}"/>
              </a:ext>
            </a:extLst>
          </p:cNvPr>
          <p:cNvSpPr>
            <a:spLocks noGrp="1"/>
          </p:cNvSpPr>
          <p:nvPr>
            <p:ph type="sldNum" sz="quarter" idx="12"/>
          </p:nvPr>
        </p:nvSpPr>
        <p:spPr/>
        <p:txBody>
          <a:bodyPr/>
          <a:lstStyle/>
          <a:p>
            <a:fld id="{8D0AFDD5-844D-364D-8AEC-50CF4D36D55D}" type="slidenum">
              <a:rPr lang="en-US" smtClean="0"/>
              <a:pPr/>
              <a:t>15</a:t>
            </a:fld>
            <a:endParaRPr lang="en-US" dirty="0"/>
          </a:p>
        </p:txBody>
      </p:sp>
      <p:sp>
        <p:nvSpPr>
          <p:cNvPr id="31" name="Footer Placeholder 30">
            <a:extLst>
              <a:ext uri="{FF2B5EF4-FFF2-40B4-BE49-F238E27FC236}">
                <a16:creationId xmlns:a16="http://schemas.microsoft.com/office/drawing/2014/main" id="{8D7F7B28-ECBE-CFFB-D506-9F421D9EA651}"/>
              </a:ext>
            </a:extLst>
          </p:cNvPr>
          <p:cNvSpPr>
            <a:spLocks noGrp="1"/>
          </p:cNvSpPr>
          <p:nvPr>
            <p:ph type="ftr" sz="quarter" idx="11"/>
          </p:nvPr>
        </p:nvSpPr>
        <p:spPr/>
        <p:txBody>
          <a:bodyPr/>
          <a:lstStyle/>
          <a:p>
            <a:r>
              <a:rPr lang="en-US" dirty="0"/>
              <a:t>Presentation title</a:t>
            </a:r>
          </a:p>
        </p:txBody>
      </p:sp>
      <p:sp>
        <p:nvSpPr>
          <p:cNvPr id="30" name="Date Placeholder 29">
            <a:extLst>
              <a:ext uri="{FF2B5EF4-FFF2-40B4-BE49-F238E27FC236}">
                <a16:creationId xmlns:a16="http://schemas.microsoft.com/office/drawing/2014/main" id="{11247A04-C8DE-5971-0B3A-4AFB64B3D1E6}"/>
              </a:ext>
            </a:extLst>
          </p:cNvPr>
          <p:cNvSpPr>
            <a:spLocks noGrp="1"/>
          </p:cNvSpPr>
          <p:nvPr>
            <p:ph type="dt" sz="half" idx="10"/>
          </p:nvPr>
        </p:nvSpPr>
        <p:spPr/>
        <p:txBody>
          <a:bodyPr/>
          <a:lstStyle/>
          <a:p>
            <a:r>
              <a:rPr lang="en-US" dirty="0"/>
              <a:t>20XX</a:t>
            </a:r>
          </a:p>
        </p:txBody>
      </p:sp>
      <p:sp>
        <p:nvSpPr>
          <p:cNvPr id="15" name="Content Placeholder 14">
            <a:extLst>
              <a:ext uri="{FF2B5EF4-FFF2-40B4-BE49-F238E27FC236}">
                <a16:creationId xmlns:a16="http://schemas.microsoft.com/office/drawing/2014/main" id="{A9F399CB-2C8C-F324-B6BC-ECC71B1B25EE}"/>
              </a:ext>
            </a:extLst>
          </p:cNvPr>
          <p:cNvSpPr>
            <a:spLocks noGrp="1"/>
          </p:cNvSpPr>
          <p:nvPr>
            <p:ph sz="half" idx="13"/>
          </p:nvPr>
        </p:nvSpPr>
        <p:spPr>
          <a:xfrm>
            <a:off x="4715873" y="3180080"/>
            <a:ext cx="2743200" cy="2296160"/>
          </a:xfrm>
        </p:spPr>
        <p:txBody>
          <a:bodyPr/>
          <a:lstStyle/>
          <a:p>
            <a:r>
              <a:rPr lang="en-US" dirty="0"/>
              <a:t>snapshot date : Sets reference date as day after last transaction in dataset</a:t>
            </a:r>
            <a:br>
              <a:rPr lang="en-US" dirty="0"/>
            </a:br>
            <a:br>
              <a:rPr lang="en-US" dirty="0"/>
            </a:br>
            <a:r>
              <a:rPr lang="en-US" dirty="0"/>
              <a:t>Groups all rows by </a:t>
            </a:r>
            <a:r>
              <a:rPr lang="en-US" dirty="0" err="1"/>
              <a:t>CustomerID</a:t>
            </a:r>
            <a:br>
              <a:rPr lang="en-US" dirty="0"/>
            </a:br>
            <a:br>
              <a:rPr lang="en-US" dirty="0"/>
            </a:br>
            <a:r>
              <a:rPr lang="en-US" dirty="0"/>
              <a:t>For each customer group, finds their latest purchase date</a:t>
            </a:r>
            <a:br>
              <a:rPr lang="en-US" dirty="0"/>
            </a:br>
            <a:br>
              <a:rPr lang="en-US" dirty="0"/>
            </a:br>
            <a:r>
              <a:rPr lang="en-US" dirty="0"/>
              <a:t> </a:t>
            </a:r>
            <a:endParaRPr lang="en-IN" dirty="0"/>
          </a:p>
        </p:txBody>
      </p:sp>
      <p:pic>
        <p:nvPicPr>
          <p:cNvPr id="23" name="Content Placeholder 22">
            <a:extLst>
              <a:ext uri="{FF2B5EF4-FFF2-40B4-BE49-F238E27FC236}">
                <a16:creationId xmlns:a16="http://schemas.microsoft.com/office/drawing/2014/main" id="{C2EEB2BA-4FFF-1D1F-B807-2C8DE7863903}"/>
              </a:ext>
            </a:extLst>
          </p:cNvPr>
          <p:cNvPicPr>
            <a:picLocks noGrp="1" noChangeAspect="1"/>
          </p:cNvPicPr>
          <p:nvPr>
            <p:ph sz="half" idx="20"/>
          </p:nvPr>
        </p:nvPicPr>
        <p:blipFill>
          <a:blip r:embed="rId2"/>
          <a:stretch>
            <a:fillRect/>
          </a:stretch>
        </p:blipFill>
        <p:spPr>
          <a:xfrm>
            <a:off x="5349725" y="815848"/>
            <a:ext cx="6842275" cy="2209482"/>
          </a:xfrm>
          <a:ln>
            <a:solidFill>
              <a:schemeClr val="tx1"/>
            </a:solidFill>
          </a:ln>
        </p:spPr>
      </p:pic>
      <p:sp>
        <p:nvSpPr>
          <p:cNvPr id="24" name="TextBox 23">
            <a:extLst>
              <a:ext uri="{FF2B5EF4-FFF2-40B4-BE49-F238E27FC236}">
                <a16:creationId xmlns:a16="http://schemas.microsoft.com/office/drawing/2014/main" id="{BDAE329E-FBFF-4548-87D6-72DF59A38424}"/>
              </a:ext>
            </a:extLst>
          </p:cNvPr>
          <p:cNvSpPr txBox="1"/>
          <p:nvPr/>
        </p:nvSpPr>
        <p:spPr>
          <a:xfrm>
            <a:off x="8544560" y="3180080"/>
            <a:ext cx="2621280" cy="2560320"/>
          </a:xfrm>
          <a:prstGeom prst="rect">
            <a:avLst/>
          </a:prstGeom>
          <a:noFill/>
        </p:spPr>
        <p:txBody>
          <a:bodyPr wrap="square" rtlCol="0">
            <a:spAutoFit/>
          </a:bodyPr>
          <a:lstStyle/>
          <a:p>
            <a:r>
              <a:rPr lang="en-US" dirty="0"/>
              <a:t>Calculates days between snapshot and last purchase</a:t>
            </a:r>
            <a:br>
              <a:rPr lang="en-US" dirty="0"/>
            </a:br>
            <a:br>
              <a:rPr lang="en-US" dirty="0"/>
            </a:br>
            <a:r>
              <a:rPr lang="en-US" dirty="0"/>
              <a:t>Counts number of unique invoice numbers per customer</a:t>
            </a:r>
            <a:br>
              <a:rPr lang="en-US" dirty="0"/>
            </a:br>
            <a:br>
              <a:rPr lang="en-US" dirty="0"/>
            </a:br>
            <a:r>
              <a:rPr lang="en-US" dirty="0"/>
              <a:t>Adds up all Total Sales values per customer.</a:t>
            </a:r>
            <a:endParaRPr lang="en-IN" dirty="0"/>
          </a:p>
        </p:txBody>
      </p:sp>
    </p:spTree>
    <p:extLst>
      <p:ext uri="{BB962C8B-B14F-4D97-AF65-F5344CB8AC3E}">
        <p14:creationId xmlns:p14="http://schemas.microsoft.com/office/powerpoint/2010/main" val="3696432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B27FB49D-70BC-8BD7-DD62-C2868B0C2313}"/>
              </a:ext>
            </a:extLst>
          </p:cNvPr>
          <p:cNvSpPr>
            <a:spLocks noGrp="1"/>
          </p:cNvSpPr>
          <p:nvPr>
            <p:ph type="title"/>
          </p:nvPr>
        </p:nvSpPr>
        <p:spPr/>
        <p:txBody>
          <a:bodyPr/>
          <a:lstStyle/>
          <a:p>
            <a:r>
              <a:rPr lang="en-US" dirty="0"/>
              <a:t>Model Training</a:t>
            </a:r>
          </a:p>
        </p:txBody>
      </p:sp>
      <p:sp>
        <p:nvSpPr>
          <p:cNvPr id="3" name="Text Placeholder 2">
            <a:extLst>
              <a:ext uri="{FF2B5EF4-FFF2-40B4-BE49-F238E27FC236}">
                <a16:creationId xmlns:a16="http://schemas.microsoft.com/office/drawing/2014/main" id="{60FD45A3-E485-5F71-96BA-604BF623182D}"/>
              </a:ext>
            </a:extLst>
          </p:cNvPr>
          <p:cNvSpPr>
            <a:spLocks noGrp="1"/>
          </p:cNvSpPr>
          <p:nvPr>
            <p:ph type="body" sz="quarter" idx="14"/>
          </p:nvPr>
        </p:nvSpPr>
        <p:spPr/>
        <p:txBody>
          <a:bodyPr/>
          <a:lstStyle/>
          <a:p>
            <a:r>
              <a:rPr lang="en-US" dirty="0"/>
              <a:t>Linear Regression</a:t>
            </a:r>
          </a:p>
        </p:txBody>
      </p:sp>
      <p:sp>
        <p:nvSpPr>
          <p:cNvPr id="5" name="Text Placeholder 4">
            <a:extLst>
              <a:ext uri="{FF2B5EF4-FFF2-40B4-BE49-F238E27FC236}">
                <a16:creationId xmlns:a16="http://schemas.microsoft.com/office/drawing/2014/main" id="{C8A5AB26-ED69-C202-1AFB-A4A19E16DC1E}"/>
              </a:ext>
            </a:extLst>
          </p:cNvPr>
          <p:cNvSpPr>
            <a:spLocks noGrp="1"/>
          </p:cNvSpPr>
          <p:nvPr>
            <p:ph type="body" sz="quarter" idx="15"/>
          </p:nvPr>
        </p:nvSpPr>
        <p:spPr/>
        <p:txBody>
          <a:bodyPr/>
          <a:lstStyle/>
          <a:p>
            <a:r>
              <a:rPr lang="en-US" dirty="0"/>
              <a:t>Model 1</a:t>
            </a:r>
          </a:p>
        </p:txBody>
      </p:sp>
      <p:sp>
        <p:nvSpPr>
          <p:cNvPr id="6" name="Text Placeholder 5">
            <a:extLst>
              <a:ext uri="{FF2B5EF4-FFF2-40B4-BE49-F238E27FC236}">
                <a16:creationId xmlns:a16="http://schemas.microsoft.com/office/drawing/2014/main" id="{90E7501D-AFD6-532D-4983-B700A3729010}"/>
              </a:ext>
            </a:extLst>
          </p:cNvPr>
          <p:cNvSpPr>
            <a:spLocks noGrp="1"/>
          </p:cNvSpPr>
          <p:nvPr>
            <p:ph type="body" sz="quarter" idx="16"/>
          </p:nvPr>
        </p:nvSpPr>
        <p:spPr/>
        <p:txBody>
          <a:bodyPr/>
          <a:lstStyle/>
          <a:p>
            <a:r>
              <a:rPr lang="en-US" dirty="0"/>
              <a:t>Random Forest</a:t>
            </a:r>
          </a:p>
        </p:txBody>
      </p:sp>
      <p:pic>
        <p:nvPicPr>
          <p:cNvPr id="20" name="Picture Placeholder 19">
            <a:extLst>
              <a:ext uri="{FF2B5EF4-FFF2-40B4-BE49-F238E27FC236}">
                <a16:creationId xmlns:a16="http://schemas.microsoft.com/office/drawing/2014/main" id="{EC0F062A-37EA-357D-BB68-A7AA0DBCCBDD}"/>
              </a:ext>
            </a:extLst>
          </p:cNvPr>
          <p:cNvPicPr>
            <a:picLocks noGrp="1"/>
          </p:cNvPicPr>
          <p:nvPr>
            <p:ph type="pic" sz="quarter" idx="17"/>
          </p:nvPr>
        </p:nvPicPr>
        <p:blipFill>
          <a:blip r:embed="rId2"/>
          <a:srcRect l="14146" t="7455" r="12891" b="6200"/>
          <a:stretch>
            <a:fillRect/>
          </a:stretch>
        </p:blipFill>
        <p:spPr>
          <a:xfrm>
            <a:off x="3433572" y="2193042"/>
            <a:ext cx="2487168" cy="2103120"/>
          </a:xfrm>
        </p:spPr>
      </p:pic>
      <p:sp>
        <p:nvSpPr>
          <p:cNvPr id="8" name="Text Placeholder 7">
            <a:extLst>
              <a:ext uri="{FF2B5EF4-FFF2-40B4-BE49-F238E27FC236}">
                <a16:creationId xmlns:a16="http://schemas.microsoft.com/office/drawing/2014/main" id="{CEE43B57-52A2-C8A5-CFEA-59973049F942}"/>
              </a:ext>
            </a:extLst>
          </p:cNvPr>
          <p:cNvSpPr>
            <a:spLocks noGrp="1"/>
          </p:cNvSpPr>
          <p:nvPr>
            <p:ph type="body" sz="quarter" idx="18"/>
          </p:nvPr>
        </p:nvSpPr>
        <p:spPr/>
        <p:txBody>
          <a:bodyPr/>
          <a:lstStyle/>
          <a:p>
            <a:r>
              <a:rPr lang="en-US" dirty="0"/>
              <a:t>Model 2</a:t>
            </a:r>
          </a:p>
        </p:txBody>
      </p:sp>
      <p:sp>
        <p:nvSpPr>
          <p:cNvPr id="9" name="Text Placeholder 8">
            <a:extLst>
              <a:ext uri="{FF2B5EF4-FFF2-40B4-BE49-F238E27FC236}">
                <a16:creationId xmlns:a16="http://schemas.microsoft.com/office/drawing/2014/main" id="{0FC79EE2-13B4-9938-BB00-D56D9EFAB1F1}"/>
              </a:ext>
            </a:extLst>
          </p:cNvPr>
          <p:cNvSpPr>
            <a:spLocks noGrp="1"/>
          </p:cNvSpPr>
          <p:nvPr>
            <p:ph type="body" sz="quarter" idx="19"/>
          </p:nvPr>
        </p:nvSpPr>
        <p:spPr>
          <a:xfrm>
            <a:off x="6263640" y="2193042"/>
            <a:ext cx="5610860" cy="3994398"/>
          </a:xfrm>
        </p:spPr>
        <p:txBody>
          <a:bodyPr/>
          <a:lstStyle/>
          <a:p>
            <a:endParaRPr lang="en-US" dirty="0"/>
          </a:p>
        </p:txBody>
      </p:sp>
      <p:sp>
        <p:nvSpPr>
          <p:cNvPr id="11" name="Text Placeholder 10">
            <a:extLst>
              <a:ext uri="{FF2B5EF4-FFF2-40B4-BE49-F238E27FC236}">
                <a16:creationId xmlns:a16="http://schemas.microsoft.com/office/drawing/2014/main" id="{2CF4A809-29D8-165B-1C85-5FB69DA2EC4A}"/>
              </a:ext>
            </a:extLst>
          </p:cNvPr>
          <p:cNvSpPr>
            <a:spLocks noGrp="1"/>
          </p:cNvSpPr>
          <p:nvPr>
            <p:ph type="body" sz="quarter" idx="21"/>
          </p:nvPr>
        </p:nvSpPr>
        <p:spPr>
          <a:xfrm>
            <a:off x="6263640" y="4846546"/>
            <a:ext cx="5624576" cy="1340894"/>
          </a:xfrm>
        </p:spPr>
        <p:txBody>
          <a:bodyPr/>
          <a:lstStyle/>
          <a:p>
            <a:r>
              <a:rPr lang="en-US" dirty="0"/>
              <a:t>Models learns the relationship between features &amp; target from 2/3 </a:t>
            </a:r>
            <a:r>
              <a:rPr lang="en-US" dirty="0" err="1"/>
              <a:t>rd</a:t>
            </a:r>
            <a:r>
              <a:rPr lang="en-US" dirty="0"/>
              <a:t> part and predicts the output which is later compared with actual values from 1/3</a:t>
            </a:r>
            <a:r>
              <a:rPr lang="en-US" baseline="30000" dirty="0"/>
              <a:t>rd</a:t>
            </a:r>
            <a:r>
              <a:rPr lang="en-US" dirty="0"/>
              <a:t> part so as to calculate the accuracy.</a:t>
            </a:r>
          </a:p>
        </p:txBody>
      </p:sp>
      <p:sp>
        <p:nvSpPr>
          <p:cNvPr id="39" name="Slide Number Placeholder 38">
            <a:extLst>
              <a:ext uri="{FF2B5EF4-FFF2-40B4-BE49-F238E27FC236}">
                <a16:creationId xmlns:a16="http://schemas.microsoft.com/office/drawing/2014/main" id="{AA30FCA2-80C6-CF3C-F17C-360C7DCD835E}"/>
              </a:ext>
            </a:extLst>
          </p:cNvPr>
          <p:cNvSpPr>
            <a:spLocks noGrp="1"/>
          </p:cNvSpPr>
          <p:nvPr>
            <p:ph type="sldNum" sz="quarter" idx="12"/>
          </p:nvPr>
        </p:nvSpPr>
        <p:spPr/>
        <p:txBody>
          <a:bodyPr/>
          <a:lstStyle/>
          <a:p>
            <a:fld id="{8D0AFDD5-844D-364D-8AEC-50CF4D36D55D}" type="slidenum">
              <a:rPr lang="en-US" smtClean="0"/>
              <a:pPr/>
              <a:t>16</a:t>
            </a:fld>
            <a:endParaRPr lang="en-US" dirty="0"/>
          </a:p>
        </p:txBody>
      </p:sp>
      <p:sp>
        <p:nvSpPr>
          <p:cNvPr id="38" name="Footer Placeholder 37">
            <a:extLst>
              <a:ext uri="{FF2B5EF4-FFF2-40B4-BE49-F238E27FC236}">
                <a16:creationId xmlns:a16="http://schemas.microsoft.com/office/drawing/2014/main" id="{C52926D2-18D2-AED1-3AE7-6A591CC1855C}"/>
              </a:ext>
            </a:extLst>
          </p:cNvPr>
          <p:cNvSpPr>
            <a:spLocks noGrp="1"/>
          </p:cNvSpPr>
          <p:nvPr>
            <p:ph type="ftr" sz="quarter" idx="11"/>
          </p:nvPr>
        </p:nvSpPr>
        <p:spPr/>
        <p:txBody>
          <a:bodyPr/>
          <a:lstStyle/>
          <a:p>
            <a:r>
              <a:rPr lang="en-US" dirty="0"/>
              <a:t>Presentation title</a:t>
            </a:r>
          </a:p>
        </p:txBody>
      </p:sp>
      <p:sp>
        <p:nvSpPr>
          <p:cNvPr id="37" name="Date Placeholder 36">
            <a:extLst>
              <a:ext uri="{FF2B5EF4-FFF2-40B4-BE49-F238E27FC236}">
                <a16:creationId xmlns:a16="http://schemas.microsoft.com/office/drawing/2014/main" id="{FC12385A-2C7F-F62F-660D-F6C459FC1D53}"/>
              </a:ext>
            </a:extLst>
          </p:cNvPr>
          <p:cNvSpPr>
            <a:spLocks noGrp="1"/>
          </p:cNvSpPr>
          <p:nvPr>
            <p:ph type="dt" sz="half" idx="10"/>
          </p:nvPr>
        </p:nvSpPr>
        <p:spPr/>
        <p:txBody>
          <a:bodyPr/>
          <a:lstStyle/>
          <a:p>
            <a:r>
              <a:rPr lang="en-US" dirty="0"/>
              <a:t>20XX</a:t>
            </a:r>
          </a:p>
        </p:txBody>
      </p:sp>
      <p:pic>
        <p:nvPicPr>
          <p:cNvPr id="10" name="Picture Placeholder 9">
            <a:extLst>
              <a:ext uri="{FF2B5EF4-FFF2-40B4-BE49-F238E27FC236}">
                <a16:creationId xmlns:a16="http://schemas.microsoft.com/office/drawing/2014/main" id="{035AF917-EACD-79F7-5EF0-F7E7178E1001}"/>
              </a:ext>
            </a:extLst>
          </p:cNvPr>
          <p:cNvPicPr>
            <a:picLocks noGrp="1" noChangeAspect="1"/>
          </p:cNvPicPr>
          <p:nvPr>
            <p:ph type="pic" sz="quarter" idx="13"/>
          </p:nvPr>
        </p:nvPicPr>
        <p:blipFill>
          <a:blip r:embed="rId3"/>
          <a:srcRect l="16097" t="15910" r="17851" b="8989"/>
          <a:stretch>
            <a:fillRect/>
          </a:stretch>
        </p:blipFill>
        <p:spPr>
          <a:xfrm>
            <a:off x="579532" y="2193042"/>
            <a:ext cx="2487168" cy="2103120"/>
          </a:xfrm>
        </p:spPr>
      </p:pic>
      <p:sp>
        <p:nvSpPr>
          <p:cNvPr id="19" name="Text Placeholder 18">
            <a:extLst>
              <a:ext uri="{FF2B5EF4-FFF2-40B4-BE49-F238E27FC236}">
                <a16:creationId xmlns:a16="http://schemas.microsoft.com/office/drawing/2014/main" id="{3108D194-4A30-F19A-F167-1DA5DA354D5C}"/>
              </a:ext>
            </a:extLst>
          </p:cNvPr>
          <p:cNvSpPr>
            <a:spLocks noGrp="1"/>
          </p:cNvSpPr>
          <p:nvPr>
            <p:ph type="body" sz="quarter" idx="22"/>
          </p:nvPr>
        </p:nvSpPr>
        <p:spPr>
          <a:xfrm>
            <a:off x="6216396" y="1464558"/>
            <a:ext cx="5752084" cy="1573282"/>
          </a:xfrm>
        </p:spPr>
        <p:txBody>
          <a:bodyPr/>
          <a:lstStyle/>
          <a:p>
            <a:pPr algn="l"/>
            <a:r>
              <a:rPr lang="en-US" sz="1600" dirty="0"/>
              <a:t>Make essential imports</a:t>
            </a:r>
            <a:br>
              <a:rPr lang="en-US" dirty="0"/>
            </a:br>
            <a:br>
              <a:rPr lang="en-US" dirty="0"/>
            </a:br>
            <a:r>
              <a:rPr lang="en-US" dirty="0"/>
              <a:t>Then, we divide data in 2 parts_</a:t>
            </a:r>
            <a:br>
              <a:rPr lang="en-US" dirty="0"/>
            </a:br>
            <a:r>
              <a:rPr lang="en-US" sz="1600" dirty="0"/>
              <a:t>2/3 for training </a:t>
            </a:r>
            <a:br>
              <a:rPr lang="en-US" sz="1600" dirty="0"/>
            </a:br>
            <a:r>
              <a:rPr lang="en-US" sz="1600" dirty="0"/>
              <a:t>1/3 for testing</a:t>
            </a:r>
            <a:endParaRPr lang="en-IN" sz="1600" dirty="0"/>
          </a:p>
        </p:txBody>
      </p:sp>
      <p:pic>
        <p:nvPicPr>
          <p:cNvPr id="18" name="Picture Placeholder 17">
            <a:extLst>
              <a:ext uri="{FF2B5EF4-FFF2-40B4-BE49-F238E27FC236}">
                <a16:creationId xmlns:a16="http://schemas.microsoft.com/office/drawing/2014/main" id="{BA813023-271D-01D1-8CA4-56120BA12FDA}"/>
              </a:ext>
            </a:extLst>
          </p:cNvPr>
          <p:cNvPicPr>
            <a:picLocks noGrp="1"/>
          </p:cNvPicPr>
          <p:nvPr>
            <p:ph type="pic" sz="quarter" idx="20"/>
          </p:nvPr>
        </p:nvPicPr>
        <p:blipFill rotWithShape="1">
          <a:blip r:embed="rId4"/>
          <a:srcRect l="352" t="1" b="-6260"/>
          <a:stretch>
            <a:fillRect/>
          </a:stretch>
        </p:blipFill>
        <p:spPr>
          <a:xfrm>
            <a:off x="6277356" y="1527048"/>
            <a:ext cx="5610860" cy="1437474"/>
          </a:xfrm>
        </p:spPr>
      </p:pic>
    </p:spTree>
    <p:extLst>
      <p:ext uri="{BB962C8B-B14F-4D97-AF65-F5344CB8AC3E}">
        <p14:creationId xmlns:p14="http://schemas.microsoft.com/office/powerpoint/2010/main" val="3251802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B27FB49D-70BC-8BD7-DD62-C2868B0C2313}"/>
              </a:ext>
            </a:extLst>
          </p:cNvPr>
          <p:cNvSpPr>
            <a:spLocks noGrp="1"/>
          </p:cNvSpPr>
          <p:nvPr>
            <p:ph type="title"/>
          </p:nvPr>
        </p:nvSpPr>
        <p:spPr/>
        <p:txBody>
          <a:bodyPr/>
          <a:lstStyle/>
          <a:p>
            <a:r>
              <a:rPr lang="en-US" dirty="0"/>
              <a:t>Math inside it</a:t>
            </a:r>
          </a:p>
        </p:txBody>
      </p:sp>
      <p:sp>
        <p:nvSpPr>
          <p:cNvPr id="3" name="Text Placeholder 2">
            <a:extLst>
              <a:ext uri="{FF2B5EF4-FFF2-40B4-BE49-F238E27FC236}">
                <a16:creationId xmlns:a16="http://schemas.microsoft.com/office/drawing/2014/main" id="{60FD45A3-E485-5F71-96BA-604BF623182D}"/>
              </a:ext>
            </a:extLst>
          </p:cNvPr>
          <p:cNvSpPr>
            <a:spLocks noGrp="1"/>
          </p:cNvSpPr>
          <p:nvPr>
            <p:ph type="body" sz="quarter" idx="14"/>
          </p:nvPr>
        </p:nvSpPr>
        <p:spPr/>
        <p:txBody>
          <a:bodyPr/>
          <a:lstStyle/>
          <a:p>
            <a:r>
              <a:rPr lang="en-US" dirty="0"/>
              <a:t>Takuma Hayashi</a:t>
            </a:r>
          </a:p>
        </p:txBody>
      </p:sp>
      <p:pic>
        <p:nvPicPr>
          <p:cNvPr id="229" name="Picture Placeholder 228">
            <a:extLst>
              <a:ext uri="{FF2B5EF4-FFF2-40B4-BE49-F238E27FC236}">
                <a16:creationId xmlns:a16="http://schemas.microsoft.com/office/drawing/2014/main" id="{F17BF659-AC09-538B-EFB6-62620083F86F}"/>
              </a:ext>
            </a:extLst>
          </p:cNvPr>
          <p:cNvPicPr>
            <a:picLocks noGrp="1" noChangeAspect="1"/>
          </p:cNvPicPr>
          <p:nvPr>
            <p:ph type="pic" sz="quarter" idx="13"/>
          </p:nvPr>
        </p:nvPicPr>
        <p:blipFill>
          <a:blip r:embed="rId2"/>
          <a:srcRect t="16967" b="6512"/>
          <a:stretch>
            <a:fillRect/>
          </a:stretch>
        </p:blipFill>
        <p:spPr>
          <a:xfrm>
            <a:off x="579532" y="1874520"/>
            <a:ext cx="2487168" cy="2084832"/>
          </a:xfrm>
        </p:spPr>
      </p:pic>
      <p:sp>
        <p:nvSpPr>
          <p:cNvPr id="323" name="Text Placeholder 322">
            <a:extLst>
              <a:ext uri="{FF2B5EF4-FFF2-40B4-BE49-F238E27FC236}">
                <a16:creationId xmlns:a16="http://schemas.microsoft.com/office/drawing/2014/main" id="{28756545-823F-035D-0934-48A102E49943}"/>
              </a:ext>
            </a:extLst>
          </p:cNvPr>
          <p:cNvSpPr>
            <a:spLocks noGrp="1"/>
          </p:cNvSpPr>
          <p:nvPr>
            <p:ph type="body" sz="quarter" idx="25"/>
          </p:nvPr>
        </p:nvSpPr>
        <p:spPr/>
        <p:txBody>
          <a:bodyPr/>
          <a:lstStyle/>
          <a:p>
            <a:r>
              <a:rPr lang="en-US" dirty="0"/>
              <a:t>Graham Barne</a:t>
            </a:r>
            <a:r>
              <a:rPr lang="en-US" altLang="zh-CN" dirty="0"/>
              <a:t>s</a:t>
            </a:r>
          </a:p>
        </p:txBody>
      </p:sp>
      <p:pic>
        <p:nvPicPr>
          <p:cNvPr id="342" name="Picture Placeholder 341">
            <a:extLst>
              <a:ext uri="{FF2B5EF4-FFF2-40B4-BE49-F238E27FC236}">
                <a16:creationId xmlns:a16="http://schemas.microsoft.com/office/drawing/2014/main" id="{0039E2BA-E10D-D9B6-AA32-18A411B2CFD7}"/>
              </a:ext>
            </a:extLst>
          </p:cNvPr>
          <p:cNvPicPr>
            <a:picLocks noGrp="1" noChangeAspect="1"/>
          </p:cNvPicPr>
          <p:nvPr>
            <p:ph type="pic" sz="quarter" idx="36"/>
          </p:nvPr>
        </p:nvPicPr>
        <p:blipFill>
          <a:blip r:embed="rId3"/>
          <a:srcRect t="4850" b="15469"/>
          <a:stretch>
            <a:fillRect/>
          </a:stretch>
        </p:blipFill>
        <p:spPr>
          <a:xfrm>
            <a:off x="579532" y="4242816"/>
            <a:ext cx="2487168" cy="2103120"/>
          </a:xfrm>
        </p:spPr>
      </p:pic>
      <p:sp>
        <p:nvSpPr>
          <p:cNvPr id="4" name="Text Placeholder 3">
            <a:extLst>
              <a:ext uri="{FF2B5EF4-FFF2-40B4-BE49-F238E27FC236}">
                <a16:creationId xmlns:a16="http://schemas.microsoft.com/office/drawing/2014/main" id="{49645478-1413-DE13-6B13-EF0F2ACEA6A5}"/>
              </a:ext>
            </a:extLst>
          </p:cNvPr>
          <p:cNvSpPr>
            <a:spLocks noGrp="1"/>
          </p:cNvSpPr>
          <p:nvPr>
            <p:ph type="body" sz="quarter" idx="16"/>
          </p:nvPr>
        </p:nvSpPr>
        <p:spPr>
          <a:xfrm>
            <a:off x="3419856" y="1865376"/>
            <a:ext cx="8191924" cy="2084832"/>
          </a:xfrm>
        </p:spPr>
        <p:txBody>
          <a:bodyPr/>
          <a:lstStyle/>
          <a:p>
            <a:r>
              <a:rPr lang="en-US" dirty="0" err="1"/>
              <a:t>FutureMonetary</a:t>
            </a:r>
            <a:r>
              <a:rPr lang="en-US" dirty="0"/>
              <a:t> = </a:t>
            </a:r>
            <a:r>
              <a:rPr lang="en-US" dirty="0" err="1"/>
              <a:t>a×Recency</a:t>
            </a:r>
            <a:r>
              <a:rPr lang="en-US" dirty="0"/>
              <a:t> + </a:t>
            </a:r>
            <a:r>
              <a:rPr lang="en-US" dirty="0" err="1"/>
              <a:t>b×Frequency</a:t>
            </a:r>
            <a:r>
              <a:rPr lang="en-US" dirty="0"/>
              <a:t> + </a:t>
            </a:r>
            <a:r>
              <a:rPr lang="en-US" dirty="0" err="1"/>
              <a:t>c×Monetary</a:t>
            </a:r>
            <a:r>
              <a:rPr lang="en-US" dirty="0"/>
              <a:t> + intercept</a:t>
            </a:r>
            <a:endParaRPr lang="en-IN" dirty="0"/>
          </a:p>
        </p:txBody>
      </p:sp>
      <p:pic>
        <p:nvPicPr>
          <p:cNvPr id="52" name="Picture Placeholder 51">
            <a:extLst>
              <a:ext uri="{FF2B5EF4-FFF2-40B4-BE49-F238E27FC236}">
                <a16:creationId xmlns:a16="http://schemas.microsoft.com/office/drawing/2014/main" id="{85C9B586-154F-8F7F-7CCE-AFC50A6A589A}"/>
              </a:ext>
            </a:extLst>
          </p:cNvPr>
          <p:cNvPicPr>
            <a:picLocks noGrp="1" noChangeAspect="1"/>
          </p:cNvPicPr>
          <p:nvPr>
            <p:ph type="pic" sz="quarter" idx="17"/>
          </p:nvPr>
        </p:nvPicPr>
        <p:blipFill rotWithShape="1">
          <a:blip r:embed="rId4"/>
          <a:srcRect t="3" r="130" b="2410"/>
          <a:stretch>
            <a:fillRect/>
          </a:stretch>
        </p:blipFill>
        <p:spPr>
          <a:xfrm>
            <a:off x="3433572" y="1874520"/>
            <a:ext cx="7894828" cy="411480"/>
          </a:xfrm>
        </p:spPr>
      </p:pic>
      <p:sp>
        <p:nvSpPr>
          <p:cNvPr id="15" name="Text Placeholder 14">
            <a:extLst>
              <a:ext uri="{FF2B5EF4-FFF2-40B4-BE49-F238E27FC236}">
                <a16:creationId xmlns:a16="http://schemas.microsoft.com/office/drawing/2014/main" id="{1CDD2556-7371-4BD7-93B7-B7FB230C0043}"/>
              </a:ext>
            </a:extLst>
          </p:cNvPr>
          <p:cNvSpPr>
            <a:spLocks noGrp="1"/>
          </p:cNvSpPr>
          <p:nvPr>
            <p:ph type="body" sz="quarter" idx="18"/>
          </p:nvPr>
        </p:nvSpPr>
        <p:spPr/>
        <p:txBody>
          <a:bodyPr/>
          <a:lstStyle/>
          <a:p>
            <a:endParaRPr lang="en-IN"/>
          </a:p>
        </p:txBody>
      </p:sp>
      <p:sp>
        <p:nvSpPr>
          <p:cNvPr id="17" name="Text Placeholder 16">
            <a:extLst>
              <a:ext uri="{FF2B5EF4-FFF2-40B4-BE49-F238E27FC236}">
                <a16:creationId xmlns:a16="http://schemas.microsoft.com/office/drawing/2014/main" id="{622CF472-2474-BFF2-7A1E-371D5736B547}"/>
              </a:ext>
            </a:extLst>
          </p:cNvPr>
          <p:cNvSpPr>
            <a:spLocks noGrp="1"/>
          </p:cNvSpPr>
          <p:nvPr>
            <p:ph type="body" sz="quarter" idx="27"/>
          </p:nvPr>
        </p:nvSpPr>
        <p:spPr>
          <a:xfrm>
            <a:off x="3419856" y="4242816"/>
            <a:ext cx="8191924" cy="2084832"/>
          </a:xfrm>
        </p:spPr>
        <p:txBody>
          <a:bodyPr/>
          <a:lstStyle/>
          <a:p>
            <a:r>
              <a:rPr lang="en-US" dirty="0"/>
              <a:t>Creates 100 decision trees and combines them</a:t>
            </a:r>
            <a:endParaRPr lang="en-IN" dirty="0"/>
          </a:p>
        </p:txBody>
      </p:sp>
      <p:pic>
        <p:nvPicPr>
          <p:cNvPr id="54" name="Picture Placeholder 53">
            <a:extLst>
              <a:ext uri="{FF2B5EF4-FFF2-40B4-BE49-F238E27FC236}">
                <a16:creationId xmlns:a16="http://schemas.microsoft.com/office/drawing/2014/main" id="{A8C315A7-036E-F51D-047D-CD62365EC556}"/>
              </a:ext>
            </a:extLst>
          </p:cNvPr>
          <p:cNvPicPr>
            <a:picLocks noGrp="1" noChangeAspect="1"/>
          </p:cNvPicPr>
          <p:nvPr>
            <p:ph type="pic" sz="quarter" idx="28"/>
          </p:nvPr>
        </p:nvPicPr>
        <p:blipFill rotWithShape="1">
          <a:blip r:embed="rId5"/>
          <a:srcRect l="346" b="-2369"/>
          <a:stretch>
            <a:fillRect/>
          </a:stretch>
        </p:blipFill>
        <p:spPr>
          <a:xfrm>
            <a:off x="3433572" y="4242816"/>
            <a:ext cx="7894828" cy="470698"/>
          </a:xfrm>
        </p:spPr>
      </p:pic>
      <p:sp>
        <p:nvSpPr>
          <p:cNvPr id="21" name="Text Placeholder 20">
            <a:extLst>
              <a:ext uri="{FF2B5EF4-FFF2-40B4-BE49-F238E27FC236}">
                <a16:creationId xmlns:a16="http://schemas.microsoft.com/office/drawing/2014/main" id="{CD0E4C4C-A0EA-D9C1-470C-9E2590134909}"/>
              </a:ext>
            </a:extLst>
          </p:cNvPr>
          <p:cNvSpPr>
            <a:spLocks noGrp="1"/>
          </p:cNvSpPr>
          <p:nvPr>
            <p:ph type="body" sz="quarter" idx="29"/>
          </p:nvPr>
        </p:nvSpPr>
        <p:spPr/>
        <p:txBody>
          <a:bodyPr/>
          <a:lstStyle/>
          <a:p>
            <a:endParaRPr lang="en-IN"/>
          </a:p>
        </p:txBody>
      </p:sp>
      <p:sp>
        <p:nvSpPr>
          <p:cNvPr id="55" name="TextBox 54">
            <a:extLst>
              <a:ext uri="{FF2B5EF4-FFF2-40B4-BE49-F238E27FC236}">
                <a16:creationId xmlns:a16="http://schemas.microsoft.com/office/drawing/2014/main" id="{A4B89AB4-8212-40C3-8F6D-3F29EDAC9E32}"/>
              </a:ext>
            </a:extLst>
          </p:cNvPr>
          <p:cNvSpPr txBox="1"/>
          <p:nvPr/>
        </p:nvSpPr>
        <p:spPr>
          <a:xfrm>
            <a:off x="0" y="0"/>
            <a:ext cx="1992086" cy="369332"/>
          </a:xfrm>
          <a:prstGeom prst="rect">
            <a:avLst/>
          </a:prstGeom>
          <a:noFill/>
        </p:spPr>
        <p:txBody>
          <a:bodyPr wrap="square" rtlCol="0">
            <a:spAutoFit/>
          </a:bodyPr>
          <a:lstStyle/>
          <a:p>
            <a:r>
              <a:rPr lang="en-US" b="1" dirty="0"/>
              <a:t>The math is mathing_</a:t>
            </a:r>
            <a:endParaRPr lang="en-IN" b="1" dirty="0"/>
          </a:p>
        </p:txBody>
      </p:sp>
    </p:spTree>
    <p:extLst>
      <p:ext uri="{BB962C8B-B14F-4D97-AF65-F5344CB8AC3E}">
        <p14:creationId xmlns:p14="http://schemas.microsoft.com/office/powerpoint/2010/main" val="3917619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7AD6B-0EBB-7092-13C6-240F8A4A4E99}"/>
              </a:ext>
            </a:extLst>
          </p:cNvPr>
          <p:cNvSpPr>
            <a:spLocks noGrp="1"/>
          </p:cNvSpPr>
          <p:nvPr>
            <p:ph type="title"/>
          </p:nvPr>
        </p:nvSpPr>
        <p:spPr/>
        <p:txBody>
          <a:bodyPr/>
          <a:lstStyle/>
          <a:p>
            <a:r>
              <a:rPr lang="en-US" altLang="zh-CN" dirty="0"/>
              <a:t>Summary</a:t>
            </a:r>
            <a:br>
              <a:rPr lang="en-US" dirty="0"/>
            </a:br>
            <a:endParaRPr lang="en-US" dirty="0"/>
          </a:p>
        </p:txBody>
      </p:sp>
      <p:pic>
        <p:nvPicPr>
          <p:cNvPr id="12" name="Picture Placeholder 11" descr="Shoulder bag with golden chain on plain background">
            <a:extLst>
              <a:ext uri="{FF2B5EF4-FFF2-40B4-BE49-F238E27FC236}">
                <a16:creationId xmlns:a16="http://schemas.microsoft.com/office/drawing/2014/main" id="{EDD0654D-0EEE-9D11-4D37-133C0B9A496D}"/>
              </a:ext>
            </a:extLst>
          </p:cNvPr>
          <p:cNvPicPr>
            <a:picLocks noGrp="1" noChangeAspect="1"/>
          </p:cNvPicPr>
          <p:nvPr>
            <p:ph type="pic" sz="quarter" idx="13"/>
          </p:nvPr>
        </p:nvPicPr>
        <p:blipFill rotWithShape="1">
          <a:blip r:embed="rId2"/>
          <a:srcRect l="223" r="223"/>
          <a:stretch/>
        </p:blipFill>
        <p:spPr/>
      </p:pic>
      <p:sp>
        <p:nvSpPr>
          <p:cNvPr id="3" name="Content Placeholder 2">
            <a:extLst>
              <a:ext uri="{FF2B5EF4-FFF2-40B4-BE49-F238E27FC236}">
                <a16:creationId xmlns:a16="http://schemas.microsoft.com/office/drawing/2014/main" id="{DFAA7609-6E6A-B996-BC29-F9AA857D7B35}"/>
              </a:ext>
            </a:extLst>
          </p:cNvPr>
          <p:cNvSpPr>
            <a:spLocks noGrp="1"/>
          </p:cNvSpPr>
          <p:nvPr>
            <p:ph idx="1"/>
          </p:nvPr>
        </p:nvSpPr>
        <p:spPr/>
        <p:txBody>
          <a:bodyPr/>
          <a:lstStyle/>
          <a:p>
            <a:r>
              <a:rPr lang="en-US" altLang="zh-CN"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a:p>
            <a:endParaRPr lang="en-US" dirty="0"/>
          </a:p>
        </p:txBody>
      </p:sp>
      <p:sp>
        <p:nvSpPr>
          <p:cNvPr id="15" name="Slide Number Placeholder 14">
            <a:extLst>
              <a:ext uri="{FF2B5EF4-FFF2-40B4-BE49-F238E27FC236}">
                <a16:creationId xmlns:a16="http://schemas.microsoft.com/office/drawing/2014/main" id="{EA450CD4-3018-DBCF-3A32-B72A7DCFA11F}"/>
              </a:ext>
            </a:extLst>
          </p:cNvPr>
          <p:cNvSpPr>
            <a:spLocks noGrp="1"/>
          </p:cNvSpPr>
          <p:nvPr>
            <p:ph type="sldNum" sz="quarter" idx="12"/>
          </p:nvPr>
        </p:nvSpPr>
        <p:spPr/>
        <p:txBody>
          <a:bodyPr/>
          <a:lstStyle/>
          <a:p>
            <a:fld id="{8D0AFDD5-844D-364D-8AEC-50CF4D36D55D}" type="slidenum">
              <a:rPr lang="en-US" smtClean="0"/>
              <a:pPr/>
              <a:t>18</a:t>
            </a:fld>
            <a:endParaRPr lang="en-US" dirty="0"/>
          </a:p>
        </p:txBody>
      </p:sp>
    </p:spTree>
    <p:extLst>
      <p:ext uri="{BB962C8B-B14F-4D97-AF65-F5344CB8AC3E}">
        <p14:creationId xmlns:p14="http://schemas.microsoft.com/office/powerpoint/2010/main" val="591722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p:nvPr>
        </p:nvSpPr>
        <p:spPr/>
        <p:txBody>
          <a:bodyPr/>
          <a:lstStyle/>
          <a:p>
            <a:r>
              <a:rPr lang="en-US" dirty="0"/>
              <a:t>Thank you</a:t>
            </a:r>
          </a:p>
        </p:txBody>
      </p:sp>
      <p:sp>
        <p:nvSpPr>
          <p:cNvPr id="25" name="Subtitle 24">
            <a:extLst>
              <a:ext uri="{FF2B5EF4-FFF2-40B4-BE49-F238E27FC236}">
                <a16:creationId xmlns:a16="http://schemas.microsoft.com/office/drawing/2014/main" id="{518B68B6-5284-F036-E87F-9BC3A435A7B3}"/>
              </a:ext>
            </a:extLst>
          </p:cNvPr>
          <p:cNvSpPr>
            <a:spLocks noGrp="1"/>
          </p:cNvSpPr>
          <p:nvPr>
            <p:ph type="subTitle" idx="1"/>
          </p:nvPr>
        </p:nvSpPr>
        <p:spPr/>
        <p:txBody>
          <a:bodyPr/>
          <a:lstStyle/>
          <a:p>
            <a:r>
              <a:rPr lang="en-US" dirty="0"/>
              <a:t>Mirjam Nilsson</a:t>
            </a:r>
          </a:p>
          <a:p>
            <a:r>
              <a:rPr lang="en-US" dirty="0"/>
              <a:t>mirjam@contoso.com</a:t>
            </a:r>
          </a:p>
          <a:p>
            <a:r>
              <a:rPr lang="en-US" dirty="0"/>
              <a:t>www.contoso.com</a:t>
            </a:r>
          </a:p>
          <a:p>
            <a:endParaRPr lang="en-US" dirty="0"/>
          </a:p>
          <a:p>
            <a:endParaRPr lang="en-US" dirty="0"/>
          </a:p>
        </p:txBody>
      </p:sp>
      <p:pic>
        <p:nvPicPr>
          <p:cNvPr id="33" name="Picture Placeholder 32" descr="Opened package with a pink shirt in it">
            <a:extLst>
              <a:ext uri="{FF2B5EF4-FFF2-40B4-BE49-F238E27FC236}">
                <a16:creationId xmlns:a16="http://schemas.microsoft.com/office/drawing/2014/main" id="{1D963291-0332-DAB6-6090-6778FC7899BD}"/>
              </a:ext>
            </a:extLst>
          </p:cNvPr>
          <p:cNvPicPr>
            <a:picLocks noGrp="1" noChangeAspect="1"/>
          </p:cNvPicPr>
          <p:nvPr>
            <p:ph type="pic" sz="quarter" idx="10"/>
          </p:nvPr>
        </p:nvPicPr>
        <p:blipFill rotWithShape="1">
          <a:blip r:embed="rId2"/>
          <a:srcRect t="7" b="7"/>
          <a:stretch/>
        </p:blipFill>
        <p:spPr/>
      </p:pic>
    </p:spTree>
    <p:extLst>
      <p:ext uri="{BB962C8B-B14F-4D97-AF65-F5344CB8AC3E}">
        <p14:creationId xmlns:p14="http://schemas.microsoft.com/office/powerpoint/2010/main" val="2397583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3421-27E8-64F7-C72E-A20B3B5BFD28}"/>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6FFCC227-AEF6-4194-577B-C14BE9F08F99}"/>
              </a:ext>
            </a:extLst>
          </p:cNvPr>
          <p:cNvSpPr>
            <a:spLocks noGrp="1"/>
          </p:cNvSpPr>
          <p:nvPr>
            <p:ph type="body" sz="quarter" idx="13"/>
          </p:nvPr>
        </p:nvSpPr>
        <p:spPr/>
        <p:txBody>
          <a:bodyPr/>
          <a:lstStyle/>
          <a:p>
            <a:r>
              <a:rPr lang="en-US" dirty="0"/>
              <a:t>1</a:t>
            </a:r>
          </a:p>
        </p:txBody>
      </p:sp>
      <p:sp>
        <p:nvSpPr>
          <p:cNvPr id="4" name="Text Placeholder 3">
            <a:extLst>
              <a:ext uri="{FF2B5EF4-FFF2-40B4-BE49-F238E27FC236}">
                <a16:creationId xmlns:a16="http://schemas.microsoft.com/office/drawing/2014/main" id="{EDA1DEE7-E7EE-60E4-4393-4B4043EFAC72}"/>
              </a:ext>
            </a:extLst>
          </p:cNvPr>
          <p:cNvSpPr>
            <a:spLocks noGrp="1"/>
          </p:cNvSpPr>
          <p:nvPr>
            <p:ph type="body" sz="quarter" idx="14"/>
          </p:nvPr>
        </p:nvSpPr>
        <p:spPr/>
        <p:txBody>
          <a:bodyPr/>
          <a:lstStyle/>
          <a:p>
            <a:r>
              <a:rPr lang="en-US" dirty="0"/>
              <a:t>2</a:t>
            </a:r>
          </a:p>
        </p:txBody>
      </p:sp>
      <p:sp>
        <p:nvSpPr>
          <p:cNvPr id="5" name="Text Placeholder 4">
            <a:extLst>
              <a:ext uri="{FF2B5EF4-FFF2-40B4-BE49-F238E27FC236}">
                <a16:creationId xmlns:a16="http://schemas.microsoft.com/office/drawing/2014/main" id="{0D7E0F31-9524-2A85-6CB5-22AF4974A1F5}"/>
              </a:ext>
            </a:extLst>
          </p:cNvPr>
          <p:cNvSpPr>
            <a:spLocks noGrp="1"/>
          </p:cNvSpPr>
          <p:nvPr>
            <p:ph type="body" sz="quarter" idx="15"/>
          </p:nvPr>
        </p:nvSpPr>
        <p:spPr/>
        <p:txBody>
          <a:bodyPr/>
          <a:lstStyle/>
          <a:p>
            <a:r>
              <a:rPr lang="en-US" dirty="0"/>
              <a:t>3</a:t>
            </a:r>
          </a:p>
        </p:txBody>
      </p:sp>
      <p:sp>
        <p:nvSpPr>
          <p:cNvPr id="6" name="Text Placeholder 5">
            <a:extLst>
              <a:ext uri="{FF2B5EF4-FFF2-40B4-BE49-F238E27FC236}">
                <a16:creationId xmlns:a16="http://schemas.microsoft.com/office/drawing/2014/main" id="{79D4236D-E11C-38FC-772B-CE8903600265}"/>
              </a:ext>
            </a:extLst>
          </p:cNvPr>
          <p:cNvSpPr>
            <a:spLocks noGrp="1"/>
          </p:cNvSpPr>
          <p:nvPr>
            <p:ph type="body" sz="quarter" idx="16"/>
          </p:nvPr>
        </p:nvSpPr>
        <p:spPr/>
        <p:txBody>
          <a:bodyPr/>
          <a:lstStyle/>
          <a:p>
            <a:r>
              <a:rPr lang="en-US" dirty="0"/>
              <a:t>4</a:t>
            </a:r>
          </a:p>
        </p:txBody>
      </p:sp>
      <p:sp>
        <p:nvSpPr>
          <p:cNvPr id="7" name="Text Placeholder 6">
            <a:extLst>
              <a:ext uri="{FF2B5EF4-FFF2-40B4-BE49-F238E27FC236}">
                <a16:creationId xmlns:a16="http://schemas.microsoft.com/office/drawing/2014/main" id="{2FC2164E-29EB-0A75-9DCC-C2F08040A581}"/>
              </a:ext>
            </a:extLst>
          </p:cNvPr>
          <p:cNvSpPr>
            <a:spLocks noGrp="1"/>
          </p:cNvSpPr>
          <p:nvPr>
            <p:ph type="body" sz="quarter" idx="17"/>
          </p:nvPr>
        </p:nvSpPr>
        <p:spPr/>
        <p:txBody>
          <a:bodyPr/>
          <a:lstStyle/>
          <a:p>
            <a:r>
              <a:rPr lang="en-US" dirty="0"/>
              <a:t>5</a:t>
            </a:r>
          </a:p>
        </p:txBody>
      </p:sp>
      <p:sp>
        <p:nvSpPr>
          <p:cNvPr id="8" name="Text Placeholder 7">
            <a:extLst>
              <a:ext uri="{FF2B5EF4-FFF2-40B4-BE49-F238E27FC236}">
                <a16:creationId xmlns:a16="http://schemas.microsoft.com/office/drawing/2014/main" id="{06974E3C-F63F-9F93-EE35-CD5E465CD080}"/>
              </a:ext>
            </a:extLst>
          </p:cNvPr>
          <p:cNvSpPr>
            <a:spLocks noGrp="1"/>
          </p:cNvSpPr>
          <p:nvPr>
            <p:ph type="body" sz="quarter" idx="18"/>
          </p:nvPr>
        </p:nvSpPr>
        <p:spPr/>
        <p:txBody>
          <a:bodyPr/>
          <a:lstStyle/>
          <a:p>
            <a:r>
              <a:rPr lang="en-US" dirty="0"/>
              <a:t>Introduction</a:t>
            </a:r>
          </a:p>
          <a:p>
            <a:endParaRPr lang="en-US" dirty="0"/>
          </a:p>
        </p:txBody>
      </p:sp>
      <p:sp>
        <p:nvSpPr>
          <p:cNvPr id="9" name="Text Placeholder 8">
            <a:extLst>
              <a:ext uri="{FF2B5EF4-FFF2-40B4-BE49-F238E27FC236}">
                <a16:creationId xmlns:a16="http://schemas.microsoft.com/office/drawing/2014/main" id="{482D95C9-142A-BF9A-3602-F4AB11608174}"/>
              </a:ext>
            </a:extLst>
          </p:cNvPr>
          <p:cNvSpPr>
            <a:spLocks noGrp="1"/>
          </p:cNvSpPr>
          <p:nvPr>
            <p:ph type="body" sz="quarter" idx="19"/>
          </p:nvPr>
        </p:nvSpPr>
        <p:spPr/>
        <p:txBody>
          <a:bodyPr/>
          <a:lstStyle/>
          <a:p>
            <a:r>
              <a:rPr lang="en-US" dirty="0"/>
              <a:t>Primary Goals</a:t>
            </a:r>
          </a:p>
          <a:p>
            <a:endParaRPr lang="en-US" dirty="0"/>
          </a:p>
        </p:txBody>
      </p:sp>
      <p:sp>
        <p:nvSpPr>
          <p:cNvPr id="10" name="Text Placeholder 9">
            <a:extLst>
              <a:ext uri="{FF2B5EF4-FFF2-40B4-BE49-F238E27FC236}">
                <a16:creationId xmlns:a16="http://schemas.microsoft.com/office/drawing/2014/main" id="{DD2F5204-1928-06AD-9878-6DD27D5DF27D}"/>
              </a:ext>
            </a:extLst>
          </p:cNvPr>
          <p:cNvSpPr>
            <a:spLocks noGrp="1"/>
          </p:cNvSpPr>
          <p:nvPr>
            <p:ph type="body" sz="quarter" idx="20"/>
          </p:nvPr>
        </p:nvSpPr>
        <p:spPr/>
        <p:txBody>
          <a:bodyPr/>
          <a:lstStyle/>
          <a:p>
            <a:r>
              <a:rPr lang="en-US" dirty="0"/>
              <a:t>Plan</a:t>
            </a:r>
          </a:p>
        </p:txBody>
      </p:sp>
      <p:sp>
        <p:nvSpPr>
          <p:cNvPr id="11" name="Text Placeholder 10">
            <a:extLst>
              <a:ext uri="{FF2B5EF4-FFF2-40B4-BE49-F238E27FC236}">
                <a16:creationId xmlns:a16="http://schemas.microsoft.com/office/drawing/2014/main" id="{64977FAA-28B8-34BB-09CE-CCE6C8C73D62}"/>
              </a:ext>
            </a:extLst>
          </p:cNvPr>
          <p:cNvSpPr>
            <a:spLocks noGrp="1"/>
          </p:cNvSpPr>
          <p:nvPr>
            <p:ph type="body" sz="quarter" idx="21"/>
          </p:nvPr>
        </p:nvSpPr>
        <p:spPr/>
        <p:txBody>
          <a:bodyPr/>
          <a:lstStyle/>
          <a:p>
            <a:r>
              <a:rPr lang="en-US" dirty="0"/>
              <a:t>Output</a:t>
            </a:r>
          </a:p>
          <a:p>
            <a:endParaRPr lang="en-US" dirty="0"/>
          </a:p>
        </p:txBody>
      </p:sp>
      <p:sp>
        <p:nvSpPr>
          <p:cNvPr id="12" name="Text Placeholder 11">
            <a:extLst>
              <a:ext uri="{FF2B5EF4-FFF2-40B4-BE49-F238E27FC236}">
                <a16:creationId xmlns:a16="http://schemas.microsoft.com/office/drawing/2014/main" id="{8B9D1FB0-0B3C-DCCA-CB4F-4FEAE1317B81}"/>
              </a:ext>
            </a:extLst>
          </p:cNvPr>
          <p:cNvSpPr>
            <a:spLocks noGrp="1"/>
          </p:cNvSpPr>
          <p:nvPr>
            <p:ph type="body" sz="quarter" idx="22"/>
          </p:nvPr>
        </p:nvSpPr>
        <p:spPr/>
        <p:txBody>
          <a:bodyPr/>
          <a:lstStyle/>
          <a:p>
            <a:r>
              <a:rPr lang="en-US" dirty="0"/>
              <a:t>Summary</a:t>
            </a:r>
          </a:p>
          <a:p>
            <a:endParaRPr lang="en-US" dirty="0"/>
          </a:p>
        </p:txBody>
      </p:sp>
      <p:sp>
        <p:nvSpPr>
          <p:cNvPr id="15" name="Slide Number Placeholder 14">
            <a:extLst>
              <a:ext uri="{FF2B5EF4-FFF2-40B4-BE49-F238E27FC236}">
                <a16:creationId xmlns:a16="http://schemas.microsoft.com/office/drawing/2014/main" id="{9EB92BE4-4ECF-AA5A-EBFA-AC2DBA93582C}"/>
              </a:ext>
            </a:extLst>
          </p:cNvPr>
          <p:cNvSpPr>
            <a:spLocks noGrp="1"/>
          </p:cNvSpPr>
          <p:nvPr>
            <p:ph type="sldNum" sz="quarter" idx="12"/>
          </p:nvPr>
        </p:nvSpPr>
        <p:spPr/>
        <p:txBody>
          <a:bodyPr/>
          <a:lstStyle/>
          <a:p>
            <a:fld id="{8D0AFDD5-844D-364D-8AEC-50CF4D36D55D}" type="slidenum">
              <a:rPr lang="en-US" smtClean="0"/>
              <a:pPr/>
              <a:t>2</a:t>
            </a:fld>
            <a:endParaRPr lang="en-US" dirty="0"/>
          </a:p>
        </p:txBody>
      </p:sp>
      <p:sp>
        <p:nvSpPr>
          <p:cNvPr id="14" name="Footer Placeholder 13">
            <a:extLst>
              <a:ext uri="{FF2B5EF4-FFF2-40B4-BE49-F238E27FC236}">
                <a16:creationId xmlns:a16="http://schemas.microsoft.com/office/drawing/2014/main" id="{DE3B97B2-F540-9F02-5569-597A7E7B6E59}"/>
              </a:ext>
            </a:extLst>
          </p:cNvPr>
          <p:cNvSpPr>
            <a:spLocks noGrp="1"/>
          </p:cNvSpPr>
          <p:nvPr>
            <p:ph type="ftr" sz="quarter" idx="11"/>
          </p:nvPr>
        </p:nvSpPr>
        <p:spPr/>
        <p:txBody>
          <a:bodyPr/>
          <a:lstStyle/>
          <a:p>
            <a:r>
              <a:rPr lang="en-US" dirty="0"/>
              <a:t>Predicting Customer Lifetime Value (CLV) Using Python</a:t>
            </a:r>
          </a:p>
        </p:txBody>
      </p:sp>
      <p:sp>
        <p:nvSpPr>
          <p:cNvPr id="13" name="Date Placeholder 12">
            <a:extLst>
              <a:ext uri="{FF2B5EF4-FFF2-40B4-BE49-F238E27FC236}">
                <a16:creationId xmlns:a16="http://schemas.microsoft.com/office/drawing/2014/main" id="{8FA1C40B-4426-2DD0-CFB0-3E30E9C28215}"/>
              </a:ext>
            </a:extLst>
          </p:cNvPr>
          <p:cNvSpPr>
            <a:spLocks noGrp="1"/>
          </p:cNvSpPr>
          <p:nvPr>
            <p:ph type="dt" sz="half" idx="10"/>
          </p:nvPr>
        </p:nvSpPr>
        <p:spPr/>
        <p:txBody>
          <a:bodyPr/>
          <a:lstStyle/>
          <a:p>
            <a:r>
              <a:rPr lang="en-US" dirty="0"/>
              <a:t>2025</a:t>
            </a:r>
          </a:p>
        </p:txBody>
      </p:sp>
    </p:spTree>
    <p:extLst>
      <p:ext uri="{BB962C8B-B14F-4D97-AF65-F5344CB8AC3E}">
        <p14:creationId xmlns:p14="http://schemas.microsoft.com/office/powerpoint/2010/main" val="681978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a:xfrm>
            <a:off x="1389888" y="1719072"/>
            <a:ext cx="4793198" cy="1448671"/>
          </a:xfrm>
        </p:spPr>
        <p:txBody>
          <a:bodyPr/>
          <a:lstStyle/>
          <a:p>
            <a:r>
              <a:rPr lang="en-US" dirty="0"/>
              <a:t>What is CLV</a:t>
            </a:r>
            <a:br>
              <a:rPr lang="en-US" dirty="0">
                <a:sym typeface="DM Sans Medium"/>
              </a:rPr>
            </a:br>
            <a:endParaRPr lang="en-US" dirty="0"/>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a:xfrm>
            <a:off x="1389888" y="2852057"/>
            <a:ext cx="5010912" cy="2332591"/>
          </a:xfrm>
        </p:spPr>
        <p:txBody>
          <a:bodyPr/>
          <a:lstStyle/>
          <a:p>
            <a:pPr marL="12065" marR="5080">
              <a:lnSpc>
                <a:spcPct val="100000"/>
              </a:lnSpc>
              <a:spcBef>
                <a:spcPts val="100"/>
              </a:spcBef>
              <a:tabLst>
                <a:tab pos="299085" algn="l"/>
              </a:tabLst>
            </a:pPr>
            <a:r>
              <a:rPr lang="en-US" u="sng" spc="-10" dirty="0">
                <a:cs typeface="Calibri"/>
              </a:rPr>
              <a:t>Customer</a:t>
            </a:r>
            <a:r>
              <a:rPr lang="en-US" u="sng" spc="-45" dirty="0">
                <a:cs typeface="Calibri"/>
              </a:rPr>
              <a:t> </a:t>
            </a:r>
            <a:r>
              <a:rPr lang="en-US" u="sng" spc="-10" dirty="0">
                <a:cs typeface="Calibri"/>
              </a:rPr>
              <a:t>Lifetime</a:t>
            </a:r>
            <a:r>
              <a:rPr lang="en-US" u="sng" spc="-20" dirty="0">
                <a:cs typeface="Calibri"/>
              </a:rPr>
              <a:t> </a:t>
            </a:r>
            <a:r>
              <a:rPr lang="en-US" u="sng" spc="-10" dirty="0">
                <a:cs typeface="Calibri"/>
              </a:rPr>
              <a:t>Value</a:t>
            </a:r>
            <a:r>
              <a:rPr lang="en-US" u="sng" spc="-25" dirty="0">
                <a:cs typeface="Calibri"/>
              </a:rPr>
              <a:t> </a:t>
            </a:r>
            <a:r>
              <a:rPr lang="en-US" u="sng" spc="-20" dirty="0">
                <a:cs typeface="Calibri"/>
              </a:rPr>
              <a:t>(CLV)</a:t>
            </a:r>
            <a:r>
              <a:rPr lang="en-US" u="sng" spc="-15" dirty="0">
                <a:cs typeface="Calibri"/>
              </a:rPr>
              <a:t> </a:t>
            </a:r>
            <a:r>
              <a:rPr lang="en-US" u="sng" dirty="0">
                <a:cs typeface="Calibri"/>
              </a:rPr>
              <a:t>is</a:t>
            </a:r>
            <a:r>
              <a:rPr lang="en-US" u="sng" spc="-45" dirty="0">
                <a:cs typeface="Calibri"/>
              </a:rPr>
              <a:t> </a:t>
            </a:r>
            <a:r>
              <a:rPr lang="en-US" u="sng" dirty="0">
                <a:cs typeface="Calibri"/>
              </a:rPr>
              <a:t>a</a:t>
            </a:r>
            <a:r>
              <a:rPr lang="en-US" u="sng" spc="-45" dirty="0">
                <a:cs typeface="Calibri"/>
              </a:rPr>
              <a:t> </a:t>
            </a:r>
            <a:r>
              <a:rPr lang="en-US" u="sng" dirty="0">
                <a:cs typeface="Calibri"/>
              </a:rPr>
              <a:t>metric</a:t>
            </a:r>
            <a:r>
              <a:rPr lang="en-US" u="sng" spc="-25" dirty="0">
                <a:cs typeface="Calibri"/>
              </a:rPr>
              <a:t> </a:t>
            </a:r>
            <a:r>
              <a:rPr lang="en-US" u="sng" dirty="0">
                <a:cs typeface="Calibri"/>
              </a:rPr>
              <a:t>that</a:t>
            </a:r>
            <a:r>
              <a:rPr lang="en-US" u="sng" spc="-50" dirty="0">
                <a:cs typeface="Calibri"/>
              </a:rPr>
              <a:t> </a:t>
            </a:r>
            <a:r>
              <a:rPr lang="en-US" u="sng" spc="-10" dirty="0">
                <a:cs typeface="Calibri"/>
              </a:rPr>
              <a:t>estimates</a:t>
            </a:r>
            <a:r>
              <a:rPr lang="en-US" u="sng" spc="-50" dirty="0">
                <a:cs typeface="Calibri"/>
              </a:rPr>
              <a:t> </a:t>
            </a:r>
            <a:r>
              <a:rPr lang="en-US" u="sng" dirty="0">
                <a:cs typeface="Calibri"/>
              </a:rPr>
              <a:t>the</a:t>
            </a:r>
            <a:r>
              <a:rPr lang="en-US" u="sng" spc="-25" dirty="0">
                <a:cs typeface="Calibri"/>
              </a:rPr>
              <a:t> </a:t>
            </a:r>
            <a:r>
              <a:rPr lang="en-US" u="sng" dirty="0">
                <a:cs typeface="Calibri"/>
              </a:rPr>
              <a:t>total</a:t>
            </a:r>
            <a:r>
              <a:rPr lang="en-US" u="sng" spc="-45" dirty="0">
                <a:cs typeface="Calibri"/>
              </a:rPr>
              <a:t> </a:t>
            </a:r>
            <a:r>
              <a:rPr lang="en-US" u="sng" spc="-25" dirty="0">
                <a:cs typeface="Calibri"/>
              </a:rPr>
              <a:t>net </a:t>
            </a:r>
            <a:r>
              <a:rPr lang="en-US" u="sng" dirty="0">
                <a:cs typeface="Calibri"/>
              </a:rPr>
              <a:t>profit</a:t>
            </a:r>
            <a:r>
              <a:rPr lang="en-US" u="sng" spc="-60" dirty="0">
                <a:cs typeface="Calibri"/>
              </a:rPr>
              <a:t> </a:t>
            </a:r>
            <a:r>
              <a:rPr lang="en-US" u="sng" dirty="0">
                <a:cs typeface="Calibri"/>
              </a:rPr>
              <a:t>a</a:t>
            </a:r>
            <a:r>
              <a:rPr lang="en-US" u="sng" spc="-50" dirty="0">
                <a:cs typeface="Calibri"/>
              </a:rPr>
              <a:t> </a:t>
            </a:r>
            <a:r>
              <a:rPr lang="en-US" u="sng" dirty="0">
                <a:cs typeface="Calibri"/>
              </a:rPr>
              <a:t>company</a:t>
            </a:r>
            <a:r>
              <a:rPr lang="en-US" u="sng" spc="-40" dirty="0">
                <a:cs typeface="Calibri"/>
              </a:rPr>
              <a:t> </a:t>
            </a:r>
            <a:r>
              <a:rPr lang="en-US" u="sng" dirty="0">
                <a:cs typeface="Calibri"/>
              </a:rPr>
              <a:t>can</a:t>
            </a:r>
            <a:r>
              <a:rPr lang="en-US" u="sng" spc="-45" dirty="0">
                <a:cs typeface="Calibri"/>
              </a:rPr>
              <a:t> </a:t>
            </a:r>
            <a:r>
              <a:rPr lang="en-US" u="sng" spc="-10" dirty="0">
                <a:cs typeface="Calibri"/>
              </a:rPr>
              <a:t>generate</a:t>
            </a:r>
            <a:r>
              <a:rPr lang="en-US" u="sng" spc="-45" dirty="0">
                <a:cs typeface="Calibri"/>
              </a:rPr>
              <a:t> </a:t>
            </a:r>
            <a:r>
              <a:rPr lang="en-US" u="sng" dirty="0">
                <a:cs typeface="Calibri"/>
              </a:rPr>
              <a:t>from</a:t>
            </a:r>
            <a:r>
              <a:rPr lang="en-US" u="sng" spc="-50" dirty="0">
                <a:cs typeface="Calibri"/>
              </a:rPr>
              <a:t> </a:t>
            </a:r>
            <a:r>
              <a:rPr lang="en-US" u="sng" dirty="0">
                <a:cs typeface="Calibri"/>
              </a:rPr>
              <a:t>a</a:t>
            </a:r>
            <a:r>
              <a:rPr lang="en-US" u="sng" spc="-45" dirty="0">
                <a:cs typeface="Calibri"/>
              </a:rPr>
              <a:t> </a:t>
            </a:r>
            <a:r>
              <a:rPr lang="en-US" u="sng" spc="-10" dirty="0">
                <a:cs typeface="Calibri"/>
              </a:rPr>
              <a:t>customer</a:t>
            </a:r>
            <a:r>
              <a:rPr lang="en-US" u="sng" spc="-40" dirty="0">
                <a:cs typeface="Calibri"/>
              </a:rPr>
              <a:t> </a:t>
            </a:r>
            <a:r>
              <a:rPr lang="en-US" u="sng" dirty="0">
                <a:cs typeface="Calibri"/>
              </a:rPr>
              <a:t>over</a:t>
            </a:r>
            <a:r>
              <a:rPr lang="en-US" u="sng" spc="-45" dirty="0">
                <a:cs typeface="Calibri"/>
              </a:rPr>
              <a:t> </a:t>
            </a:r>
            <a:r>
              <a:rPr lang="en-US" u="sng" dirty="0">
                <a:cs typeface="Calibri"/>
              </a:rPr>
              <a:t>their</a:t>
            </a:r>
            <a:r>
              <a:rPr lang="en-US" u="sng" spc="-40" dirty="0">
                <a:cs typeface="Calibri"/>
              </a:rPr>
              <a:t> </a:t>
            </a:r>
            <a:r>
              <a:rPr lang="en-US" u="sng" spc="-10" dirty="0">
                <a:cs typeface="Calibri"/>
              </a:rPr>
              <a:t>entire relationship.</a:t>
            </a:r>
            <a:endParaRPr lang="en-US" u="sng" dirty="0">
              <a:cs typeface="Calibri"/>
            </a:endParaRPr>
          </a:p>
          <a:p>
            <a:r>
              <a:rPr lang="en-US" dirty="0"/>
              <a:t>Understanding CLV allows you to make informed decisions based on how long a customer typically buys from you and what they spend over the lifetime of that relationship. This metric can help inform your strategy on acquisition, customer retention, customer support, and even the quality of your products and services.</a:t>
            </a:r>
          </a:p>
          <a:p>
            <a:endParaRPr lang="en-US" dirty="0"/>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3</a:t>
            </a:fld>
            <a:endParaRPr lang="en-US" dirty="0"/>
          </a:p>
        </p:txBody>
      </p:sp>
      <p:pic>
        <p:nvPicPr>
          <p:cNvPr id="6" name="Picture Placeholder 5">
            <a:extLst>
              <a:ext uri="{FF2B5EF4-FFF2-40B4-BE49-F238E27FC236}">
                <a16:creationId xmlns:a16="http://schemas.microsoft.com/office/drawing/2014/main" id="{4E814E97-AF39-125E-0B54-4E4128D34B6C}"/>
              </a:ext>
            </a:extLst>
          </p:cNvPr>
          <p:cNvPicPr>
            <a:picLocks noGrp="1" noChangeAspect="1"/>
          </p:cNvPicPr>
          <p:nvPr>
            <p:ph type="pic" sz="quarter" idx="13"/>
          </p:nvPr>
        </p:nvPicPr>
        <p:blipFill rotWithShape="1">
          <a:blip r:embed="rId2"/>
          <a:srcRect l="14565" t="-24338" r="14428" b="-27471"/>
          <a:stretch>
            <a:fillRect/>
          </a:stretch>
        </p:blipFill>
        <p:spPr>
          <a:xfrm>
            <a:off x="6999514" y="0"/>
            <a:ext cx="5192486" cy="6857999"/>
          </a:xfrm>
          <a:ln>
            <a:solidFill>
              <a:schemeClr val="tx1"/>
            </a:solidFill>
          </a:ln>
        </p:spPr>
      </p:pic>
    </p:spTree>
    <p:extLst>
      <p:ext uri="{BB962C8B-B14F-4D97-AF65-F5344CB8AC3E}">
        <p14:creationId xmlns:p14="http://schemas.microsoft.com/office/powerpoint/2010/main" val="3780002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16E8D-F725-5549-D79B-2197F3311E34}"/>
              </a:ext>
            </a:extLst>
          </p:cNvPr>
          <p:cNvSpPr>
            <a:spLocks noGrp="1"/>
          </p:cNvSpPr>
          <p:nvPr>
            <p:ph type="title"/>
          </p:nvPr>
        </p:nvSpPr>
        <p:spPr/>
        <p:txBody>
          <a:bodyPr/>
          <a:lstStyle/>
          <a:p>
            <a:r>
              <a:rPr lang="en-IN" sz="2800" dirty="0"/>
              <a:t>Eighty percent of our business comes from 20% of our customers.</a:t>
            </a:r>
            <a:br>
              <a:rPr lang="en-IN" sz="2800" dirty="0"/>
            </a:br>
            <a:r>
              <a:rPr lang="en-IN" sz="2800" dirty="0"/>
              <a:t>It costs 10 times less to sell to an existing customer than to find a new customer</a:t>
            </a:r>
            <a:endParaRPr lang="en-US" sz="2800" dirty="0"/>
          </a:p>
        </p:txBody>
      </p:sp>
      <p:sp>
        <p:nvSpPr>
          <p:cNvPr id="5" name="Text Placeholder 4">
            <a:extLst>
              <a:ext uri="{FF2B5EF4-FFF2-40B4-BE49-F238E27FC236}">
                <a16:creationId xmlns:a16="http://schemas.microsoft.com/office/drawing/2014/main" id="{7B9D02FC-1940-72AB-8671-0839E2CF024F}"/>
              </a:ext>
            </a:extLst>
          </p:cNvPr>
          <p:cNvSpPr>
            <a:spLocks noGrp="1"/>
          </p:cNvSpPr>
          <p:nvPr>
            <p:ph type="body" sz="quarter" idx="15"/>
          </p:nvPr>
        </p:nvSpPr>
        <p:spPr/>
        <p:txBody>
          <a:bodyPr/>
          <a:lstStyle/>
          <a:p>
            <a:r>
              <a:rPr lang="en-US" dirty="0"/>
              <a:t>“</a:t>
            </a:r>
          </a:p>
        </p:txBody>
      </p:sp>
      <p:sp>
        <p:nvSpPr>
          <p:cNvPr id="4" name="Text Placeholder 3">
            <a:extLst>
              <a:ext uri="{FF2B5EF4-FFF2-40B4-BE49-F238E27FC236}">
                <a16:creationId xmlns:a16="http://schemas.microsoft.com/office/drawing/2014/main" id="{F286FC47-3017-DA16-F8BF-CBFF553CB9F5}"/>
              </a:ext>
            </a:extLst>
          </p:cNvPr>
          <p:cNvSpPr>
            <a:spLocks noGrp="1"/>
          </p:cNvSpPr>
          <p:nvPr>
            <p:ph type="body" sz="quarter" idx="14"/>
          </p:nvPr>
        </p:nvSpPr>
        <p:spPr/>
        <p:txBody>
          <a:bodyPr/>
          <a:lstStyle/>
          <a:p>
            <a:r>
              <a:rPr lang="en-US" dirty="0"/>
              <a:t>”</a:t>
            </a:r>
          </a:p>
        </p:txBody>
      </p:sp>
      <p:sp>
        <p:nvSpPr>
          <p:cNvPr id="8" name="Slide Number Placeholder 7">
            <a:extLst>
              <a:ext uri="{FF2B5EF4-FFF2-40B4-BE49-F238E27FC236}">
                <a16:creationId xmlns:a16="http://schemas.microsoft.com/office/drawing/2014/main" id="{A07AC1F3-FBD2-24FF-608E-1D301D279213}"/>
              </a:ext>
            </a:extLst>
          </p:cNvPr>
          <p:cNvSpPr>
            <a:spLocks noGrp="1"/>
          </p:cNvSpPr>
          <p:nvPr>
            <p:ph type="sldNum" sz="quarter" idx="18"/>
          </p:nvPr>
        </p:nvSpPr>
        <p:spPr>
          <a:xfrm>
            <a:off x="838200" y="6400904"/>
            <a:ext cx="365760" cy="246888"/>
          </a:xfrm>
        </p:spPr>
        <p:txBody>
          <a:bodyPr/>
          <a:lstStyle/>
          <a:p>
            <a:fld id="{8D0AFDD5-844D-364D-8AEC-50CF4D36D55D}" type="slidenum">
              <a:rPr lang="en-US" smtClean="0"/>
              <a:pPr/>
              <a:t>4</a:t>
            </a:fld>
            <a:endParaRPr lang="en-US" dirty="0"/>
          </a:p>
        </p:txBody>
      </p:sp>
      <p:sp>
        <p:nvSpPr>
          <p:cNvPr id="7" name="Footer Placeholder 6">
            <a:extLst>
              <a:ext uri="{FF2B5EF4-FFF2-40B4-BE49-F238E27FC236}">
                <a16:creationId xmlns:a16="http://schemas.microsoft.com/office/drawing/2014/main" id="{64C00235-80DB-8E65-4FFA-23DF4C0DE0E6}"/>
              </a:ext>
            </a:extLst>
          </p:cNvPr>
          <p:cNvSpPr>
            <a:spLocks noGrp="1"/>
          </p:cNvSpPr>
          <p:nvPr>
            <p:ph type="ftr" sz="quarter" idx="17"/>
          </p:nvPr>
        </p:nvSpPr>
        <p:spPr>
          <a:xfrm>
            <a:off x="5364480" y="6400904"/>
            <a:ext cx="1463040" cy="246888"/>
          </a:xfrm>
        </p:spPr>
        <p:txBody>
          <a:bodyPr/>
          <a:lstStyle/>
          <a:p>
            <a:r>
              <a:rPr lang="en-US" dirty="0"/>
              <a:t>Presentation title</a:t>
            </a:r>
          </a:p>
        </p:txBody>
      </p:sp>
      <p:sp>
        <p:nvSpPr>
          <p:cNvPr id="3" name="Date Placeholder 2">
            <a:extLst>
              <a:ext uri="{FF2B5EF4-FFF2-40B4-BE49-F238E27FC236}">
                <a16:creationId xmlns:a16="http://schemas.microsoft.com/office/drawing/2014/main" id="{F0A0E4D9-A114-4773-6B3B-37FA10EAB08F}"/>
              </a:ext>
            </a:extLst>
          </p:cNvPr>
          <p:cNvSpPr>
            <a:spLocks noGrp="1"/>
          </p:cNvSpPr>
          <p:nvPr>
            <p:ph type="dt" sz="half" idx="16"/>
          </p:nvPr>
        </p:nvSpPr>
        <p:spPr>
          <a:xfrm>
            <a:off x="10629145" y="6400904"/>
            <a:ext cx="640080" cy="246888"/>
          </a:xfrm>
        </p:spPr>
        <p:txBody>
          <a:bodyPr/>
          <a:lstStyle/>
          <a:p>
            <a:r>
              <a:rPr lang="en-US" dirty="0"/>
              <a:t>20XX</a:t>
            </a:r>
          </a:p>
        </p:txBody>
      </p:sp>
      <p:sp>
        <p:nvSpPr>
          <p:cNvPr id="10" name="Content Placeholder 9">
            <a:extLst>
              <a:ext uri="{FF2B5EF4-FFF2-40B4-BE49-F238E27FC236}">
                <a16:creationId xmlns:a16="http://schemas.microsoft.com/office/drawing/2014/main" id="{06F61739-1FB1-E27B-D012-C90E5319CA3A}"/>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613288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C04AA-0B59-F64B-8642-C28C8FB73613}"/>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9C7AA5D-BE16-629D-08A2-EFF592D59F10}"/>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5</a:t>
            </a:fld>
            <a:endParaRPr lang="en-US" dirty="0"/>
          </a:p>
        </p:txBody>
      </p:sp>
      <p:sp>
        <p:nvSpPr>
          <p:cNvPr id="8" name="Rectangle 7">
            <a:extLst>
              <a:ext uri="{FF2B5EF4-FFF2-40B4-BE49-F238E27FC236}">
                <a16:creationId xmlns:a16="http://schemas.microsoft.com/office/drawing/2014/main" id="{20EC7BDD-3E04-F8D5-0EE3-3899B27D5D03}"/>
              </a:ext>
            </a:extLst>
          </p:cNvPr>
          <p:cNvSpPr/>
          <p:nvPr/>
        </p:nvSpPr>
        <p:spPr>
          <a:xfrm>
            <a:off x="8296656" y="0"/>
            <a:ext cx="3895344"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Eighty percent of our business comes from 20% of our customers.</a:t>
            </a:r>
          </a:p>
          <a:p>
            <a:r>
              <a:rPr lang="en-IN" dirty="0">
                <a:solidFill>
                  <a:schemeClr val="tx1"/>
                </a:solidFill>
              </a:rPr>
              <a:t>It costs 10 times less to sell to an existing customer than to find a new customer</a:t>
            </a:r>
            <a:br>
              <a:rPr lang="en-IN" dirty="0">
                <a:solidFill>
                  <a:schemeClr val="tx1"/>
                </a:solidFill>
              </a:rPr>
            </a:br>
            <a:br>
              <a:rPr lang="en-IN" dirty="0">
                <a:solidFill>
                  <a:schemeClr val="tx1"/>
                </a:solidFill>
              </a:rPr>
            </a:br>
            <a:br>
              <a:rPr lang="en-IN" dirty="0">
                <a:solidFill>
                  <a:schemeClr val="tx1"/>
                </a:solidFill>
              </a:rPr>
            </a:br>
            <a:r>
              <a:rPr lang="en-IN" dirty="0">
                <a:solidFill>
                  <a:schemeClr val="tx1"/>
                </a:solidFill>
              </a:rPr>
              <a:t>Businesses prefer retaining customers over acquiring new ones.</a:t>
            </a:r>
            <a:br>
              <a:rPr lang="en-IN" dirty="0">
                <a:solidFill>
                  <a:schemeClr val="tx1"/>
                </a:solidFill>
              </a:rPr>
            </a:br>
            <a:br>
              <a:rPr lang="en-IN" dirty="0">
                <a:solidFill>
                  <a:schemeClr val="tx1"/>
                </a:solidFill>
              </a:rPr>
            </a:br>
            <a:r>
              <a:rPr lang="en-IN" dirty="0">
                <a:solidFill>
                  <a:schemeClr val="tx1"/>
                </a:solidFill>
              </a:rPr>
              <a:t>Businesses are curious to weigh the value of each customer and determine who is truly worth investing in this is exactly when we use customer lifetime value to identify the total worth of a customer based on their relationship.</a:t>
            </a:r>
          </a:p>
          <a:p>
            <a:pPr algn="ctr"/>
            <a:endParaRPr lang="en-IN" dirty="0">
              <a:solidFill>
                <a:schemeClr val="tx1"/>
              </a:solidFill>
            </a:endParaRPr>
          </a:p>
        </p:txBody>
      </p:sp>
      <p:sp>
        <p:nvSpPr>
          <p:cNvPr id="3" name="Title 2">
            <a:extLst>
              <a:ext uri="{FF2B5EF4-FFF2-40B4-BE49-F238E27FC236}">
                <a16:creationId xmlns:a16="http://schemas.microsoft.com/office/drawing/2014/main" id="{3B288639-D51D-61B5-6462-C38A53581974}"/>
              </a:ext>
            </a:extLst>
          </p:cNvPr>
          <p:cNvSpPr>
            <a:spLocks noGrp="1"/>
          </p:cNvSpPr>
          <p:nvPr>
            <p:ph type="title"/>
          </p:nvPr>
        </p:nvSpPr>
        <p:spPr>
          <a:xfrm>
            <a:off x="8296656" y="37229"/>
            <a:ext cx="4793198" cy="1448671"/>
          </a:xfrm>
        </p:spPr>
        <p:txBody>
          <a:bodyPr/>
          <a:lstStyle/>
          <a:p>
            <a:r>
              <a:rPr lang="en-US" dirty="0"/>
              <a:t>Why CLV_</a:t>
            </a:r>
            <a:br>
              <a:rPr lang="en-US" dirty="0">
                <a:sym typeface="DM Sans Medium"/>
              </a:rPr>
            </a:br>
            <a:endParaRPr lang="en-US" dirty="0"/>
          </a:p>
        </p:txBody>
      </p:sp>
      <p:pic>
        <p:nvPicPr>
          <p:cNvPr id="12" name="Content Placeholder 11">
            <a:extLst>
              <a:ext uri="{FF2B5EF4-FFF2-40B4-BE49-F238E27FC236}">
                <a16:creationId xmlns:a16="http://schemas.microsoft.com/office/drawing/2014/main" id="{7595F577-9B39-8A32-BEA9-2B325C7F9E28}"/>
              </a:ext>
            </a:extLst>
          </p:cNvPr>
          <p:cNvPicPr>
            <a:picLocks noGrp="1" noChangeAspect="1"/>
          </p:cNvPicPr>
          <p:nvPr>
            <p:ph idx="1"/>
          </p:nvPr>
        </p:nvPicPr>
        <p:blipFill>
          <a:blip r:embed="rId2"/>
          <a:stretch>
            <a:fillRect/>
          </a:stretch>
        </p:blipFill>
        <p:spPr>
          <a:xfrm>
            <a:off x="609601" y="1318851"/>
            <a:ext cx="6934199" cy="3959042"/>
          </a:xfrm>
        </p:spPr>
      </p:pic>
    </p:spTree>
    <p:extLst>
      <p:ext uri="{BB962C8B-B14F-4D97-AF65-F5344CB8AC3E}">
        <p14:creationId xmlns:p14="http://schemas.microsoft.com/office/powerpoint/2010/main" val="239433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68D10-52FC-614F-89A5-4F793BEFE8EF}"/>
              </a:ext>
            </a:extLst>
          </p:cNvPr>
          <p:cNvSpPr>
            <a:spLocks noGrp="1"/>
          </p:cNvSpPr>
          <p:nvPr>
            <p:ph type="title"/>
          </p:nvPr>
        </p:nvSpPr>
        <p:spPr>
          <a:xfrm>
            <a:off x="121920" y="97971"/>
            <a:ext cx="1837509" cy="1219200"/>
          </a:xfrm>
        </p:spPr>
        <p:txBody>
          <a:bodyPr/>
          <a:lstStyle/>
          <a:p>
            <a:r>
              <a:rPr lang="en-US" sz="3200" dirty="0"/>
              <a:t>Primary</a:t>
            </a:r>
            <a:br>
              <a:rPr lang="en-US" sz="3200" dirty="0"/>
            </a:br>
            <a:r>
              <a:rPr lang="en-US" sz="3200" dirty="0"/>
              <a:t>goal</a:t>
            </a:r>
          </a:p>
        </p:txBody>
      </p:sp>
      <p:sp>
        <p:nvSpPr>
          <p:cNvPr id="11" name="Text Placeholder 10">
            <a:extLst>
              <a:ext uri="{FF2B5EF4-FFF2-40B4-BE49-F238E27FC236}">
                <a16:creationId xmlns:a16="http://schemas.microsoft.com/office/drawing/2014/main" id="{15C5FD85-E72E-D48C-0D76-91EA628295DE}"/>
              </a:ext>
            </a:extLst>
          </p:cNvPr>
          <p:cNvSpPr>
            <a:spLocks noGrp="1"/>
          </p:cNvSpPr>
          <p:nvPr>
            <p:ph type="body" idx="1"/>
          </p:nvPr>
        </p:nvSpPr>
        <p:spPr>
          <a:xfrm>
            <a:off x="1040674" y="2330849"/>
            <a:ext cx="2595155" cy="1000180"/>
          </a:xfrm>
        </p:spPr>
        <p:txBody>
          <a:bodyPr/>
          <a:lstStyle/>
          <a:p>
            <a:r>
              <a:rPr lang="en-US" sz="2400" dirty="0"/>
              <a:t>Predict a customer’s total spending in the next year based on their first few purchases.</a:t>
            </a:r>
            <a:endParaRPr lang="en-US" altLang="zh-CN" sz="2400" dirty="0"/>
          </a:p>
        </p:txBody>
      </p:sp>
      <p:pic>
        <p:nvPicPr>
          <p:cNvPr id="16" name="Picture Placeholder 15">
            <a:extLst>
              <a:ext uri="{FF2B5EF4-FFF2-40B4-BE49-F238E27FC236}">
                <a16:creationId xmlns:a16="http://schemas.microsoft.com/office/drawing/2014/main" id="{1AA3A0A8-F2C4-4E9E-F193-425FD8EA094D}"/>
              </a:ext>
            </a:extLst>
          </p:cNvPr>
          <p:cNvPicPr>
            <a:picLocks noGrp="1" noChangeAspect="1"/>
          </p:cNvPicPr>
          <p:nvPr>
            <p:ph type="pic" sz="quarter" idx="10"/>
          </p:nvPr>
        </p:nvPicPr>
        <p:blipFill>
          <a:blip r:embed="rId2"/>
          <a:srcRect l="26283" r="27311"/>
          <a:stretch>
            <a:fillRect/>
          </a:stretch>
        </p:blipFill>
        <p:spPr>
          <a:xfrm>
            <a:off x="5001768" y="420624"/>
            <a:ext cx="5897880" cy="5897880"/>
          </a:xfrm>
        </p:spPr>
      </p:pic>
    </p:spTree>
    <p:extLst>
      <p:ext uri="{BB962C8B-B14F-4D97-AF65-F5344CB8AC3E}">
        <p14:creationId xmlns:p14="http://schemas.microsoft.com/office/powerpoint/2010/main" val="375226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A8692FD-3676-EAB5-DC24-364040BE819C}"/>
              </a:ext>
            </a:extLst>
          </p:cNvPr>
          <p:cNvSpPr>
            <a:spLocks noGrp="1"/>
          </p:cNvSpPr>
          <p:nvPr>
            <p:ph type="title"/>
          </p:nvPr>
        </p:nvSpPr>
        <p:spPr/>
        <p:txBody>
          <a:bodyPr/>
          <a:lstStyle/>
          <a:p>
            <a:r>
              <a:rPr lang="en-US" dirty="0"/>
              <a:t>Packages Used</a:t>
            </a:r>
          </a:p>
        </p:txBody>
      </p:sp>
      <p:sp>
        <p:nvSpPr>
          <p:cNvPr id="2" name="Text Placeholder 1">
            <a:extLst>
              <a:ext uri="{FF2B5EF4-FFF2-40B4-BE49-F238E27FC236}">
                <a16:creationId xmlns:a16="http://schemas.microsoft.com/office/drawing/2014/main" id="{C5B3F929-AF18-813C-9936-2EAB59511063}"/>
              </a:ext>
            </a:extLst>
          </p:cNvPr>
          <p:cNvSpPr>
            <a:spLocks noGrp="1"/>
          </p:cNvSpPr>
          <p:nvPr>
            <p:ph type="body" sz="quarter" idx="13"/>
          </p:nvPr>
        </p:nvSpPr>
        <p:spPr/>
        <p:txBody>
          <a:bodyPr/>
          <a:lstStyle/>
          <a:p>
            <a:r>
              <a:rPr lang="en-US" dirty="0" err="1"/>
              <a:t>Numpy</a:t>
            </a:r>
            <a:endParaRPr lang="en-US" dirty="0"/>
          </a:p>
          <a:p>
            <a:pPr lvl="1"/>
            <a:r>
              <a:rPr lang="en-IN" dirty="0"/>
              <a:t>high-speed mathematical operations</a:t>
            </a:r>
            <a:endParaRPr lang="en-US" altLang="zh-CN" dirty="0"/>
          </a:p>
        </p:txBody>
      </p:sp>
      <p:sp>
        <p:nvSpPr>
          <p:cNvPr id="4" name="Text Placeholder 3">
            <a:extLst>
              <a:ext uri="{FF2B5EF4-FFF2-40B4-BE49-F238E27FC236}">
                <a16:creationId xmlns:a16="http://schemas.microsoft.com/office/drawing/2014/main" id="{E3088347-D7E0-F453-D17B-7C2C3835104F}"/>
              </a:ext>
            </a:extLst>
          </p:cNvPr>
          <p:cNvSpPr>
            <a:spLocks noGrp="1"/>
          </p:cNvSpPr>
          <p:nvPr>
            <p:ph type="body" sz="quarter" idx="15"/>
          </p:nvPr>
        </p:nvSpPr>
        <p:spPr/>
        <p:txBody>
          <a:bodyPr/>
          <a:lstStyle/>
          <a:p>
            <a:r>
              <a:rPr lang="en-US" dirty="0" err="1"/>
              <a:t>Scikitlearn</a:t>
            </a:r>
            <a:endParaRPr lang="en-US" dirty="0"/>
          </a:p>
          <a:p>
            <a:pPr lvl="1"/>
            <a:r>
              <a:rPr lang="en-US" altLang="zh-CN" dirty="0"/>
              <a:t>Most imp tool for model training</a:t>
            </a:r>
          </a:p>
          <a:p>
            <a:endParaRPr lang="en-US" dirty="0"/>
          </a:p>
        </p:txBody>
      </p:sp>
      <p:sp>
        <p:nvSpPr>
          <p:cNvPr id="6" name="Text Placeholder 5">
            <a:extLst>
              <a:ext uri="{FF2B5EF4-FFF2-40B4-BE49-F238E27FC236}">
                <a16:creationId xmlns:a16="http://schemas.microsoft.com/office/drawing/2014/main" id="{429AA47D-4B67-1E1F-043D-9C7471285F63}"/>
              </a:ext>
            </a:extLst>
          </p:cNvPr>
          <p:cNvSpPr>
            <a:spLocks noGrp="1"/>
          </p:cNvSpPr>
          <p:nvPr>
            <p:ph type="body" sz="quarter" idx="17"/>
          </p:nvPr>
        </p:nvSpPr>
        <p:spPr/>
        <p:txBody>
          <a:bodyPr/>
          <a:lstStyle/>
          <a:p>
            <a:r>
              <a:rPr lang="en-US" dirty="0"/>
              <a:t>Matplotlib</a:t>
            </a:r>
          </a:p>
          <a:p>
            <a:pPr lvl="1"/>
            <a:r>
              <a:rPr lang="en-US" dirty="0"/>
              <a:t>Turns data into clear visual stories </a:t>
            </a:r>
          </a:p>
        </p:txBody>
      </p:sp>
      <p:sp>
        <p:nvSpPr>
          <p:cNvPr id="3" name="Text Placeholder 2">
            <a:extLst>
              <a:ext uri="{FF2B5EF4-FFF2-40B4-BE49-F238E27FC236}">
                <a16:creationId xmlns:a16="http://schemas.microsoft.com/office/drawing/2014/main" id="{2BF0E702-3A2A-79FE-6C7C-4ABFA3EC8254}"/>
              </a:ext>
            </a:extLst>
          </p:cNvPr>
          <p:cNvSpPr>
            <a:spLocks noGrp="1"/>
          </p:cNvSpPr>
          <p:nvPr>
            <p:ph type="body" sz="quarter" idx="14"/>
          </p:nvPr>
        </p:nvSpPr>
        <p:spPr/>
        <p:txBody>
          <a:bodyPr/>
          <a:lstStyle/>
          <a:p>
            <a:r>
              <a:rPr lang="en-US" dirty="0"/>
              <a:t>Pandas</a:t>
            </a:r>
          </a:p>
          <a:p>
            <a:pPr lvl="1"/>
            <a:r>
              <a:rPr lang="en-IN" dirty="0"/>
              <a:t>for data cleaning, analysis with </a:t>
            </a:r>
            <a:r>
              <a:rPr lang="en-IN" dirty="0" err="1"/>
              <a:t>DataFrames</a:t>
            </a:r>
            <a:endParaRPr lang="en-US" dirty="0"/>
          </a:p>
        </p:txBody>
      </p:sp>
      <p:sp>
        <p:nvSpPr>
          <p:cNvPr id="5" name="Text Placeholder 4">
            <a:extLst>
              <a:ext uri="{FF2B5EF4-FFF2-40B4-BE49-F238E27FC236}">
                <a16:creationId xmlns:a16="http://schemas.microsoft.com/office/drawing/2014/main" id="{607671AF-A580-DFF8-DD53-11CF125B5C0F}"/>
              </a:ext>
            </a:extLst>
          </p:cNvPr>
          <p:cNvSpPr>
            <a:spLocks noGrp="1"/>
          </p:cNvSpPr>
          <p:nvPr>
            <p:ph type="body" sz="quarter" idx="16"/>
          </p:nvPr>
        </p:nvSpPr>
        <p:spPr/>
        <p:txBody>
          <a:bodyPr/>
          <a:lstStyle/>
          <a:p>
            <a:r>
              <a:rPr lang="en-US" dirty="0"/>
              <a:t>Openpyxl</a:t>
            </a:r>
          </a:p>
          <a:p>
            <a:pPr lvl="1"/>
            <a:r>
              <a:rPr lang="en-US" dirty="0"/>
              <a:t>Reads, edits, and creates Excel files programmatically</a:t>
            </a:r>
          </a:p>
        </p:txBody>
      </p:sp>
    </p:spTree>
    <p:extLst>
      <p:ext uri="{BB962C8B-B14F-4D97-AF65-F5344CB8AC3E}">
        <p14:creationId xmlns:p14="http://schemas.microsoft.com/office/powerpoint/2010/main" val="559354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579D0-D5BE-BC05-B3B3-05E97433F452}"/>
              </a:ext>
            </a:extLst>
          </p:cNvPr>
          <p:cNvSpPr>
            <a:spLocks noGrp="1"/>
          </p:cNvSpPr>
          <p:nvPr>
            <p:ph type="title"/>
          </p:nvPr>
        </p:nvSpPr>
        <p:spPr/>
        <p:txBody>
          <a:bodyPr/>
          <a:lstStyle/>
          <a:p>
            <a:r>
              <a:rPr lang="en-US" dirty="0"/>
              <a:t>Plan</a:t>
            </a:r>
            <a:br>
              <a:rPr lang="en-US" dirty="0"/>
            </a:br>
            <a:r>
              <a:rPr lang="en-US" sz="4000" dirty="0"/>
              <a:t>Connecting Dots</a:t>
            </a:r>
          </a:p>
        </p:txBody>
      </p:sp>
      <p:pic>
        <p:nvPicPr>
          <p:cNvPr id="82" name="Picture Placeholder 81" descr="blueprint icon">
            <a:extLst>
              <a:ext uri="{FF2B5EF4-FFF2-40B4-BE49-F238E27FC236}">
                <a16:creationId xmlns:a16="http://schemas.microsoft.com/office/drawing/2014/main" id="{946DCADD-AD38-1B8D-01D3-9FC0FDA5D182}"/>
              </a:ext>
            </a:extLst>
          </p:cNvPr>
          <p:cNvPicPr>
            <a:picLocks noGrp="1" noChangeAspect="1"/>
          </p:cNvPicPr>
          <p:nvPr>
            <p:ph type="pic" sz="quarter" idx="10"/>
          </p:nvPr>
        </p:nvPicPr>
        <p:blipFill rotWithShape="1">
          <a:blip r:embed="rId2"/>
          <a:srcRect/>
          <a:stretch/>
        </p:blipFill>
        <p:spPr/>
      </p:pic>
      <p:sp>
        <p:nvSpPr>
          <p:cNvPr id="8" name="Text Placeholder 7">
            <a:extLst>
              <a:ext uri="{FF2B5EF4-FFF2-40B4-BE49-F238E27FC236}">
                <a16:creationId xmlns:a16="http://schemas.microsoft.com/office/drawing/2014/main" id="{A166C0EF-C5A6-69F2-BCD5-6F3E10322961}"/>
              </a:ext>
            </a:extLst>
          </p:cNvPr>
          <p:cNvSpPr>
            <a:spLocks noGrp="1"/>
          </p:cNvSpPr>
          <p:nvPr>
            <p:ph type="body" sz="quarter" idx="15"/>
          </p:nvPr>
        </p:nvSpPr>
        <p:spPr/>
        <p:txBody>
          <a:bodyPr/>
          <a:lstStyle/>
          <a:p>
            <a:r>
              <a:rPr lang="en-US" dirty="0"/>
              <a:t>In the search of</a:t>
            </a:r>
          </a:p>
        </p:txBody>
      </p:sp>
      <p:sp>
        <p:nvSpPr>
          <p:cNvPr id="13" name="Text Placeholder 12">
            <a:extLst>
              <a:ext uri="{FF2B5EF4-FFF2-40B4-BE49-F238E27FC236}">
                <a16:creationId xmlns:a16="http://schemas.microsoft.com/office/drawing/2014/main" id="{57A2B835-2EB4-13B7-BE89-EDFBC68B96C3}"/>
              </a:ext>
            </a:extLst>
          </p:cNvPr>
          <p:cNvSpPr>
            <a:spLocks noGrp="1"/>
          </p:cNvSpPr>
          <p:nvPr>
            <p:ph type="body" sz="quarter" idx="20"/>
          </p:nvPr>
        </p:nvSpPr>
        <p:spPr/>
        <p:txBody>
          <a:bodyPr/>
          <a:lstStyle/>
          <a:p>
            <a:r>
              <a:rPr lang="en-US" dirty="0"/>
              <a:t>Find a most fitting dataset to perform analysis</a:t>
            </a:r>
          </a:p>
        </p:txBody>
      </p:sp>
      <p:pic>
        <p:nvPicPr>
          <p:cNvPr id="84" name="Picture Placeholder 83" descr="easel icon">
            <a:extLst>
              <a:ext uri="{FF2B5EF4-FFF2-40B4-BE49-F238E27FC236}">
                <a16:creationId xmlns:a16="http://schemas.microsoft.com/office/drawing/2014/main" id="{62583283-A6AD-B55E-25D4-E6CFB25B8FC2}"/>
              </a:ext>
            </a:extLst>
          </p:cNvPr>
          <p:cNvPicPr>
            <a:picLocks noGrp="1" noChangeAspect="1"/>
          </p:cNvPicPr>
          <p:nvPr>
            <p:ph type="pic" sz="quarter" idx="11"/>
          </p:nvPr>
        </p:nvPicPr>
        <p:blipFill rotWithShape="1">
          <a:blip r:embed="rId3"/>
          <a:srcRect/>
          <a:stretch/>
        </p:blipFill>
        <p:spPr/>
      </p:pic>
      <p:sp>
        <p:nvSpPr>
          <p:cNvPr id="9" name="Text Placeholder 8">
            <a:extLst>
              <a:ext uri="{FF2B5EF4-FFF2-40B4-BE49-F238E27FC236}">
                <a16:creationId xmlns:a16="http://schemas.microsoft.com/office/drawing/2014/main" id="{8A268DA4-D5BC-38AA-54EB-D10668305C7E}"/>
              </a:ext>
            </a:extLst>
          </p:cNvPr>
          <p:cNvSpPr>
            <a:spLocks noGrp="1"/>
          </p:cNvSpPr>
          <p:nvPr>
            <p:ph type="body" sz="quarter" idx="16"/>
          </p:nvPr>
        </p:nvSpPr>
        <p:spPr/>
        <p:txBody>
          <a:bodyPr/>
          <a:lstStyle/>
          <a:p>
            <a:r>
              <a:rPr lang="en-US" dirty="0"/>
              <a:t>Taking useful out of it</a:t>
            </a:r>
          </a:p>
        </p:txBody>
      </p:sp>
      <p:sp>
        <p:nvSpPr>
          <p:cNvPr id="14" name="Text Placeholder 13">
            <a:extLst>
              <a:ext uri="{FF2B5EF4-FFF2-40B4-BE49-F238E27FC236}">
                <a16:creationId xmlns:a16="http://schemas.microsoft.com/office/drawing/2014/main" id="{E798351D-2881-C0EE-6D6D-424E1230A6D4}"/>
              </a:ext>
            </a:extLst>
          </p:cNvPr>
          <p:cNvSpPr>
            <a:spLocks noGrp="1"/>
          </p:cNvSpPr>
          <p:nvPr>
            <p:ph type="body" sz="quarter" idx="21"/>
          </p:nvPr>
        </p:nvSpPr>
        <p:spPr/>
        <p:txBody>
          <a:bodyPr/>
          <a:lstStyle/>
          <a:p>
            <a:r>
              <a:rPr lang="en-US" dirty="0"/>
              <a:t>Data Cleaning &amp; Analysis of cleaned data</a:t>
            </a:r>
          </a:p>
          <a:p>
            <a:endParaRPr lang="en-US" dirty="0"/>
          </a:p>
        </p:txBody>
      </p:sp>
      <p:pic>
        <p:nvPicPr>
          <p:cNvPr id="86" name="Picture Placeholder 85" descr="ruler icon">
            <a:extLst>
              <a:ext uri="{FF2B5EF4-FFF2-40B4-BE49-F238E27FC236}">
                <a16:creationId xmlns:a16="http://schemas.microsoft.com/office/drawing/2014/main" id="{8AEB4AE0-338D-0B9E-025E-3973A1ECDC83}"/>
              </a:ext>
            </a:extLst>
          </p:cNvPr>
          <p:cNvPicPr>
            <a:picLocks noGrp="1" noChangeAspect="1"/>
          </p:cNvPicPr>
          <p:nvPr>
            <p:ph type="pic" sz="quarter" idx="12"/>
          </p:nvPr>
        </p:nvPicPr>
        <p:blipFill rotWithShape="1">
          <a:blip r:embed="rId4"/>
          <a:srcRect/>
          <a:stretch/>
        </p:blipFill>
        <p:spPr/>
      </p:pic>
      <p:sp>
        <p:nvSpPr>
          <p:cNvPr id="10" name="Text Placeholder 9">
            <a:extLst>
              <a:ext uri="{FF2B5EF4-FFF2-40B4-BE49-F238E27FC236}">
                <a16:creationId xmlns:a16="http://schemas.microsoft.com/office/drawing/2014/main" id="{D5589FD6-C049-67E3-0386-55C9E18A5B7F}"/>
              </a:ext>
            </a:extLst>
          </p:cNvPr>
          <p:cNvSpPr>
            <a:spLocks noGrp="1"/>
          </p:cNvSpPr>
          <p:nvPr>
            <p:ph type="body" sz="quarter" idx="17"/>
          </p:nvPr>
        </p:nvSpPr>
        <p:spPr/>
        <p:txBody>
          <a:bodyPr/>
          <a:lstStyle/>
          <a:p>
            <a:r>
              <a:rPr lang="en-US" dirty="0"/>
              <a:t>Playing with Data</a:t>
            </a:r>
          </a:p>
        </p:txBody>
      </p:sp>
      <p:sp>
        <p:nvSpPr>
          <p:cNvPr id="15" name="Text Placeholder 14">
            <a:extLst>
              <a:ext uri="{FF2B5EF4-FFF2-40B4-BE49-F238E27FC236}">
                <a16:creationId xmlns:a16="http://schemas.microsoft.com/office/drawing/2014/main" id="{A0AE4BAA-4471-F175-A91F-AF7D4D9694F3}"/>
              </a:ext>
            </a:extLst>
          </p:cNvPr>
          <p:cNvSpPr>
            <a:spLocks noGrp="1"/>
          </p:cNvSpPr>
          <p:nvPr>
            <p:ph type="body" sz="quarter" idx="22"/>
          </p:nvPr>
        </p:nvSpPr>
        <p:spPr>
          <a:xfrm>
            <a:off x="5769863" y="3359250"/>
            <a:ext cx="5431537" cy="323442"/>
          </a:xfrm>
        </p:spPr>
        <p:txBody>
          <a:bodyPr/>
          <a:lstStyle/>
          <a:p>
            <a:r>
              <a:rPr lang="en-US" dirty="0"/>
              <a:t>Model Training using Linear Regression &amp; Random Forest Algorithms</a:t>
            </a:r>
          </a:p>
        </p:txBody>
      </p:sp>
      <p:pic>
        <p:nvPicPr>
          <p:cNvPr id="88" name="Picture Placeholder 87" descr="strategy icon">
            <a:extLst>
              <a:ext uri="{FF2B5EF4-FFF2-40B4-BE49-F238E27FC236}">
                <a16:creationId xmlns:a16="http://schemas.microsoft.com/office/drawing/2014/main" id="{F2E3F8F5-F045-71C9-3C78-9ACF70E19CDC}"/>
              </a:ext>
            </a:extLst>
          </p:cNvPr>
          <p:cNvPicPr>
            <a:picLocks noGrp="1" noChangeAspect="1"/>
          </p:cNvPicPr>
          <p:nvPr>
            <p:ph type="pic" sz="quarter" idx="13"/>
          </p:nvPr>
        </p:nvPicPr>
        <p:blipFill rotWithShape="1">
          <a:blip r:embed="rId5"/>
          <a:srcRect t="476" b="476"/>
          <a:stretch/>
        </p:blipFill>
        <p:spPr/>
      </p:pic>
      <p:sp>
        <p:nvSpPr>
          <p:cNvPr id="11" name="Text Placeholder 10">
            <a:extLst>
              <a:ext uri="{FF2B5EF4-FFF2-40B4-BE49-F238E27FC236}">
                <a16:creationId xmlns:a16="http://schemas.microsoft.com/office/drawing/2014/main" id="{ABEE4168-3FE3-7D58-F903-91FC215BAE4D}"/>
              </a:ext>
            </a:extLst>
          </p:cNvPr>
          <p:cNvSpPr>
            <a:spLocks noGrp="1"/>
          </p:cNvSpPr>
          <p:nvPr>
            <p:ph type="body" sz="quarter" idx="18"/>
          </p:nvPr>
        </p:nvSpPr>
        <p:spPr/>
        <p:txBody>
          <a:bodyPr/>
          <a:lstStyle/>
          <a:p>
            <a:r>
              <a:rPr lang="en-US" dirty="0"/>
              <a:t>Final Output</a:t>
            </a:r>
          </a:p>
        </p:txBody>
      </p:sp>
      <p:sp>
        <p:nvSpPr>
          <p:cNvPr id="16" name="Text Placeholder 15">
            <a:extLst>
              <a:ext uri="{FF2B5EF4-FFF2-40B4-BE49-F238E27FC236}">
                <a16:creationId xmlns:a16="http://schemas.microsoft.com/office/drawing/2014/main" id="{A6C25713-E18A-8B65-C9FA-9A00A9CBBA6B}"/>
              </a:ext>
            </a:extLst>
          </p:cNvPr>
          <p:cNvSpPr>
            <a:spLocks noGrp="1"/>
          </p:cNvSpPr>
          <p:nvPr>
            <p:ph type="body" sz="quarter" idx="23"/>
          </p:nvPr>
        </p:nvSpPr>
        <p:spPr/>
        <p:txBody>
          <a:bodyPr/>
          <a:lstStyle/>
          <a:p>
            <a:r>
              <a:rPr lang="en-US" dirty="0"/>
              <a:t>Output results, visual analysis of predictions.</a:t>
            </a:r>
          </a:p>
          <a:p>
            <a:endParaRPr lang="en-US" dirty="0"/>
          </a:p>
        </p:txBody>
      </p:sp>
      <p:pic>
        <p:nvPicPr>
          <p:cNvPr id="90" name="Picture Placeholder 89" descr="airplane icon">
            <a:extLst>
              <a:ext uri="{FF2B5EF4-FFF2-40B4-BE49-F238E27FC236}">
                <a16:creationId xmlns:a16="http://schemas.microsoft.com/office/drawing/2014/main" id="{B6EFDE8D-973A-9009-9237-3CDC19C43D60}"/>
              </a:ext>
            </a:extLst>
          </p:cNvPr>
          <p:cNvPicPr>
            <a:picLocks noGrp="1" noChangeAspect="1"/>
          </p:cNvPicPr>
          <p:nvPr>
            <p:ph type="pic" sz="quarter" idx="14"/>
          </p:nvPr>
        </p:nvPicPr>
        <p:blipFill rotWithShape="1">
          <a:blip r:embed="rId6"/>
          <a:srcRect/>
          <a:stretch/>
        </p:blipFill>
        <p:spPr/>
      </p:pic>
      <p:sp>
        <p:nvSpPr>
          <p:cNvPr id="12" name="Text Placeholder 11">
            <a:extLst>
              <a:ext uri="{FF2B5EF4-FFF2-40B4-BE49-F238E27FC236}">
                <a16:creationId xmlns:a16="http://schemas.microsoft.com/office/drawing/2014/main" id="{BC99BB05-2464-9628-4AF6-F75298B4B89E}"/>
              </a:ext>
            </a:extLst>
          </p:cNvPr>
          <p:cNvSpPr>
            <a:spLocks noGrp="1"/>
          </p:cNvSpPr>
          <p:nvPr>
            <p:ph type="body" sz="quarter" idx="19"/>
          </p:nvPr>
        </p:nvSpPr>
        <p:spPr/>
        <p:txBody>
          <a:bodyPr/>
          <a:lstStyle/>
          <a:p>
            <a:r>
              <a:rPr lang="en-US" dirty="0"/>
              <a:t>Future Scope</a:t>
            </a:r>
          </a:p>
        </p:txBody>
      </p:sp>
      <p:sp>
        <p:nvSpPr>
          <p:cNvPr id="17" name="Text Placeholder 16">
            <a:extLst>
              <a:ext uri="{FF2B5EF4-FFF2-40B4-BE49-F238E27FC236}">
                <a16:creationId xmlns:a16="http://schemas.microsoft.com/office/drawing/2014/main" id="{2EB94B1B-FC15-3A7B-A562-06B6F366B340}"/>
              </a:ext>
            </a:extLst>
          </p:cNvPr>
          <p:cNvSpPr>
            <a:spLocks noGrp="1"/>
          </p:cNvSpPr>
          <p:nvPr>
            <p:ph type="body" sz="quarter" idx="24"/>
          </p:nvPr>
        </p:nvSpPr>
        <p:spPr/>
        <p:txBody>
          <a:bodyPr/>
          <a:lstStyle/>
          <a:p>
            <a:r>
              <a:rPr lang="en-US" dirty="0"/>
              <a:t>Customer Segmentation &amp; Power BI Dashboards</a:t>
            </a:r>
          </a:p>
        </p:txBody>
      </p:sp>
    </p:spTree>
    <p:extLst>
      <p:ext uri="{BB962C8B-B14F-4D97-AF65-F5344CB8AC3E}">
        <p14:creationId xmlns:p14="http://schemas.microsoft.com/office/powerpoint/2010/main" val="866533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p:txBody>
          <a:bodyPr/>
          <a:lstStyle/>
          <a:p>
            <a:r>
              <a:rPr lang="en-US" dirty="0"/>
              <a:t>Found a perfect match</a:t>
            </a:r>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9</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20XX</a:t>
            </a:r>
          </a:p>
        </p:txBody>
      </p:sp>
      <p:pic>
        <p:nvPicPr>
          <p:cNvPr id="9" name="Content Placeholder 8">
            <a:extLst>
              <a:ext uri="{FF2B5EF4-FFF2-40B4-BE49-F238E27FC236}">
                <a16:creationId xmlns:a16="http://schemas.microsoft.com/office/drawing/2014/main" id="{D2289A56-3E47-54B0-5E82-42BEEE38A4D6}"/>
              </a:ext>
            </a:extLst>
          </p:cNvPr>
          <p:cNvPicPr>
            <a:picLocks noGrp="1" noChangeAspect="1"/>
          </p:cNvPicPr>
          <p:nvPr>
            <p:ph idx="1"/>
          </p:nvPr>
        </p:nvPicPr>
        <p:blipFill>
          <a:blip r:embed="rId2"/>
          <a:stretch>
            <a:fillRect/>
          </a:stretch>
        </p:blipFill>
        <p:spPr>
          <a:xfrm>
            <a:off x="1092996" y="1611086"/>
            <a:ext cx="9783758" cy="4558166"/>
          </a:xfrm>
        </p:spPr>
      </p:pic>
      <p:sp>
        <p:nvSpPr>
          <p:cNvPr id="10" name="TextBox 9">
            <a:extLst>
              <a:ext uri="{FF2B5EF4-FFF2-40B4-BE49-F238E27FC236}">
                <a16:creationId xmlns:a16="http://schemas.microsoft.com/office/drawing/2014/main" id="{5855792C-21C3-CB23-F9DB-6FE3E1C536A2}"/>
              </a:ext>
            </a:extLst>
          </p:cNvPr>
          <p:cNvSpPr txBox="1"/>
          <p:nvPr/>
        </p:nvSpPr>
        <p:spPr>
          <a:xfrm>
            <a:off x="0" y="0"/>
            <a:ext cx="1747157" cy="369332"/>
          </a:xfrm>
          <a:prstGeom prst="rect">
            <a:avLst/>
          </a:prstGeom>
          <a:noFill/>
        </p:spPr>
        <p:txBody>
          <a:bodyPr wrap="square" rtlCol="0">
            <a:spAutoFit/>
          </a:bodyPr>
          <a:lstStyle/>
          <a:p>
            <a:r>
              <a:rPr lang="en-US" b="1" dirty="0"/>
              <a:t>In the search of_</a:t>
            </a:r>
            <a:endParaRPr lang="en-IN" b="1" dirty="0"/>
          </a:p>
        </p:txBody>
      </p:sp>
    </p:spTree>
    <p:extLst>
      <p:ext uri="{BB962C8B-B14F-4D97-AF65-F5344CB8AC3E}">
        <p14:creationId xmlns:p14="http://schemas.microsoft.com/office/powerpoint/2010/main" val="2831084956"/>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3.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{F984BA29-86C2-4428-B435-BB19AAE6168A}tf11429527_win32</Template>
  <TotalTime>238</TotalTime>
  <Words>927</Words>
  <Application>Microsoft Office PowerPoint</Application>
  <PresentationFormat>Widescreen</PresentationFormat>
  <Paragraphs>129</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Century Gothic</vt:lpstr>
      <vt:lpstr>DM Sans Medium</vt:lpstr>
      <vt:lpstr>Karla</vt:lpstr>
      <vt:lpstr>Univers Condensed Light</vt:lpstr>
      <vt:lpstr>Office Theme</vt:lpstr>
      <vt:lpstr>Predicting Customer Lifetime Value (CLV) Using Python</vt:lpstr>
      <vt:lpstr>Agenda</vt:lpstr>
      <vt:lpstr>What is CLV </vt:lpstr>
      <vt:lpstr>Eighty percent of our business comes from 20% of our customers. It costs 10 times less to sell to an existing customer than to find a new customer</vt:lpstr>
      <vt:lpstr>Why CLV_ </vt:lpstr>
      <vt:lpstr>Primary goal</vt:lpstr>
      <vt:lpstr>Packages Used</vt:lpstr>
      <vt:lpstr>Plan Connecting Dots</vt:lpstr>
      <vt:lpstr>Found a perfect match</vt:lpstr>
      <vt:lpstr>Data Set Overview</vt:lpstr>
      <vt:lpstr>Data Cleaning &amp; Analysis of cleaned data</vt:lpstr>
      <vt:lpstr>Data Cleaning &amp; Analysis of cleaned data</vt:lpstr>
      <vt:lpstr>Data Cleaning &amp; Analysis of cleaned data</vt:lpstr>
      <vt:lpstr>How we get there​</vt:lpstr>
      <vt:lpstr>PowerPoint Presentation</vt:lpstr>
      <vt:lpstr>Model Training</vt:lpstr>
      <vt:lpstr>Math inside it</vt:lpstr>
      <vt:lpstr>Summary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Pruthviraj Jadhav</dc:creator>
  <cp:lastModifiedBy>Pruthviraj Jadhav</cp:lastModifiedBy>
  <cp:revision>1</cp:revision>
  <dcterms:created xsi:type="dcterms:W3CDTF">2025-11-07T15:27:02Z</dcterms:created>
  <dcterms:modified xsi:type="dcterms:W3CDTF">2025-11-07T19:25:50Z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